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600" r:id="rId2"/>
    <p:sldId id="603" r:id="rId3"/>
    <p:sldId id="258" r:id="rId4"/>
    <p:sldId id="621" r:id="rId5"/>
    <p:sldId id="629" r:id="rId6"/>
    <p:sldId id="630" r:id="rId7"/>
    <p:sldId id="631" r:id="rId8"/>
    <p:sldId id="623" r:id="rId9"/>
    <p:sldId id="624" r:id="rId10"/>
    <p:sldId id="625" r:id="rId11"/>
    <p:sldId id="628" r:id="rId12"/>
    <p:sldId id="632" r:id="rId13"/>
    <p:sldId id="633" r:id="rId14"/>
    <p:sldId id="634" r:id="rId15"/>
    <p:sldId id="635" r:id="rId16"/>
    <p:sldId id="611" r:id="rId17"/>
    <p:sldId id="604" r:id="rId18"/>
    <p:sldId id="605" r:id="rId19"/>
    <p:sldId id="521"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813"/>
    <a:srgbClr val="94EEFA"/>
    <a:srgbClr val="09B3CC"/>
    <a:srgbClr val="ECFCFE"/>
    <a:srgbClr val="FBAE37"/>
    <a:srgbClr val="002F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Μεσαίο στυλ 4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111" d="100"/>
          <a:sy n="111" d="100"/>
        </p:scale>
        <p:origin x="4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33676-808E-46E4-A81B-DC8417B8B9FF}" type="datetimeFigureOut">
              <a:rPr lang="el-GR" smtClean="0"/>
              <a:t>3/9/2026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6D9E3B-A1A4-4E89-B9A4-76B60AC10EA3}" type="slidenum">
              <a:rPr lang="el-GR" smtClean="0"/>
              <a:t>‹#›</a:t>
            </a:fld>
            <a:endParaRPr lang="el-GR"/>
          </a:p>
        </p:txBody>
      </p:sp>
    </p:spTree>
    <p:extLst>
      <p:ext uri="{BB962C8B-B14F-4D97-AF65-F5344CB8AC3E}">
        <p14:creationId xmlns:p14="http://schemas.microsoft.com/office/powerpoint/2010/main" val="3665614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l-GR"/>
          </a:p>
        </p:txBody>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547AE692-284F-4FF0-8422-AD7D3BAEF799}" type="slidenum">
              <a:rPr lang="en-US" smtClean="0"/>
              <a:t>1</a:t>
            </a:fld>
            <a:endParaRPr lang="en-US"/>
          </a:p>
        </p:txBody>
      </p:sp>
    </p:spTree>
    <p:extLst>
      <p:ext uri="{BB962C8B-B14F-4D97-AF65-F5344CB8AC3E}">
        <p14:creationId xmlns:p14="http://schemas.microsoft.com/office/powerpoint/2010/main" val="103787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5A609A-6DB0-43AD-A19D-CD137E8848E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AB3CBB0-644C-4043-9DCA-813504C90A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0D3AB35-2AA3-4425-8087-4DD9A0726990}"/>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5" name="Θέση υποσέλιδου 4">
            <a:extLst>
              <a:ext uri="{FF2B5EF4-FFF2-40B4-BE49-F238E27FC236}">
                <a16:creationId xmlns:a16="http://schemas.microsoft.com/office/drawing/2014/main" id="{415CCDC9-D0B9-4817-A919-AD870F4BBCA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77F585C-F3BE-43CA-8459-986C1D3C13B6}"/>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13759957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9974A0-02C1-4277-A4EF-0ECE6F6DD23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3102C29-1EAE-47DD-AE6C-CF0105EF8C24}"/>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1D15FA5-3671-47C7-A4C1-4B1B7ED07003}"/>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5" name="Θέση υποσέλιδου 4">
            <a:extLst>
              <a:ext uri="{FF2B5EF4-FFF2-40B4-BE49-F238E27FC236}">
                <a16:creationId xmlns:a16="http://schemas.microsoft.com/office/drawing/2014/main" id="{A4EB9C84-5226-4E12-8911-489A1AEFA7D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5536B5E-06EE-44DE-BD95-50B4C041587D}"/>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3403466742"/>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39293AC-CEBA-47FE-B366-5575175C86EB}"/>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1870983-342E-4EE2-8E65-EFAD8805E4F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235D46E-0AA8-4E86-8EA1-468572F0298B}"/>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5" name="Θέση υποσέλιδου 4">
            <a:extLst>
              <a:ext uri="{FF2B5EF4-FFF2-40B4-BE49-F238E27FC236}">
                <a16:creationId xmlns:a16="http://schemas.microsoft.com/office/drawing/2014/main" id="{0D345AA4-183E-4994-9A30-77A292A08EE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6689D92-0F44-4665-A06A-FB89D684F0A9}"/>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3985965483"/>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29C24B-BE53-4CF2-B283-4A0F43DD338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1BE8442-AC6D-4671-BDE0-2AAB0BB1410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F32BDB9-07D4-4228-BA94-CC73D2C2306B}"/>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5" name="Θέση υποσέλιδου 4">
            <a:extLst>
              <a:ext uri="{FF2B5EF4-FFF2-40B4-BE49-F238E27FC236}">
                <a16:creationId xmlns:a16="http://schemas.microsoft.com/office/drawing/2014/main" id="{36AA540A-0711-43D0-A4D7-3832B522206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6145A73-92F2-4A09-9941-9697CA081A4E}"/>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95613071"/>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2EA178-5167-4217-BBC3-9B5FA9C54CB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BA54F85-F19F-4CFE-9354-C7098764D5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2B1CF9D-CC08-4B17-9088-42EE6A834971}"/>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5" name="Θέση υποσέλιδου 4">
            <a:extLst>
              <a:ext uri="{FF2B5EF4-FFF2-40B4-BE49-F238E27FC236}">
                <a16:creationId xmlns:a16="http://schemas.microsoft.com/office/drawing/2014/main" id="{FD628BB5-DAB5-4DF2-A13A-2FF08286D7D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119C31C-A438-4083-835F-4B3B093A94F6}"/>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279808110"/>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A6E0E9-94F9-4EE6-AD24-A8720333037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4786D90-F768-4B53-A46E-BE345C04879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37947994-1F90-432E-818D-253FD29C7E3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3671629-57F0-4334-B7DE-D396C7D11300}"/>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6" name="Θέση υποσέλιδου 5">
            <a:extLst>
              <a:ext uri="{FF2B5EF4-FFF2-40B4-BE49-F238E27FC236}">
                <a16:creationId xmlns:a16="http://schemas.microsoft.com/office/drawing/2014/main" id="{5B3FB280-62CF-4E6E-89A2-1ACD4B5D818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EC57639-3FE3-49A5-A04D-E7C251EFC385}"/>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1627327903"/>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203E12-763A-4CB6-8256-ED797E28793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512E468-0ADB-499A-B695-B812AF2DFA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D587BF8-1EA2-4E21-ACA1-825DA5F8C2D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19654A2B-4386-4F8B-8CE9-EE5170E83C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6DDF37E-BC56-4E75-A44B-66EF0B21E58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7E9C5F5C-EB39-4A65-97FA-DAEE24FB5116}"/>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8" name="Θέση υποσέλιδου 7">
            <a:extLst>
              <a:ext uri="{FF2B5EF4-FFF2-40B4-BE49-F238E27FC236}">
                <a16:creationId xmlns:a16="http://schemas.microsoft.com/office/drawing/2014/main" id="{A8923901-3A19-4365-8E9B-A58CF4F9AC9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9F02ED2-044A-42B4-BE11-5653F456330B}"/>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340414239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24E710-670D-494F-B4C7-6FABFD59B63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47733AF-15F9-41A5-9292-DC0D102553D3}"/>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4" name="Θέση υποσέλιδου 3">
            <a:extLst>
              <a:ext uri="{FF2B5EF4-FFF2-40B4-BE49-F238E27FC236}">
                <a16:creationId xmlns:a16="http://schemas.microsoft.com/office/drawing/2014/main" id="{C45608CD-5A9D-4EC5-85D2-FA77C427CC7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024AAD2-81E1-49F9-B2F9-B687E97CF1A5}"/>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1724618090"/>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88BC3A6-578B-465D-BF69-0132E5FB18CB}"/>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3" name="Θέση υποσέλιδου 2">
            <a:extLst>
              <a:ext uri="{FF2B5EF4-FFF2-40B4-BE49-F238E27FC236}">
                <a16:creationId xmlns:a16="http://schemas.microsoft.com/office/drawing/2014/main" id="{3E651621-DDFF-40FD-9563-6B49E344C12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5CAF127-C590-4AD8-B92F-B5EB798885F4}"/>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2495267749"/>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4DB9DB-28D2-4361-AA74-F60EC96291B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16489C0-2988-490E-9F7E-BA758C060A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C94919F4-0BE8-48C4-8295-2299A7D37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4FA2B64-4BDF-443F-AB89-4563DABF1424}"/>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6" name="Θέση υποσέλιδου 5">
            <a:extLst>
              <a:ext uri="{FF2B5EF4-FFF2-40B4-BE49-F238E27FC236}">
                <a16:creationId xmlns:a16="http://schemas.microsoft.com/office/drawing/2014/main" id="{E0244E42-009F-4917-A00A-C083D2FDE58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84F6125-B7BF-49A6-BAE8-AEB6EBE528E9}"/>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4119971464"/>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13D892-970A-4176-94D8-4E62C610DCB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B5C9111-C53E-419E-9A61-CAE0A446C1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00329C51-CFA5-40B5-A03B-AF0FA93B4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E387503-6528-449B-937F-58E8AF8F6BFA}"/>
              </a:ext>
            </a:extLst>
          </p:cNvPr>
          <p:cNvSpPr>
            <a:spLocks noGrp="1"/>
          </p:cNvSpPr>
          <p:nvPr>
            <p:ph type="dt" sz="half" idx="10"/>
          </p:nvPr>
        </p:nvSpPr>
        <p:spPr/>
        <p:txBody>
          <a:bodyPr/>
          <a:lstStyle/>
          <a:p>
            <a:fld id="{D9B4B787-93E2-4FDF-9446-7C06549134F1}" type="datetimeFigureOut">
              <a:rPr lang="el-GR" smtClean="0"/>
              <a:t>3/9/2026</a:t>
            </a:fld>
            <a:endParaRPr lang="el-GR"/>
          </a:p>
        </p:txBody>
      </p:sp>
      <p:sp>
        <p:nvSpPr>
          <p:cNvPr id="6" name="Θέση υποσέλιδου 5">
            <a:extLst>
              <a:ext uri="{FF2B5EF4-FFF2-40B4-BE49-F238E27FC236}">
                <a16:creationId xmlns:a16="http://schemas.microsoft.com/office/drawing/2014/main" id="{1174C32E-B432-49F6-9E59-150A72DD614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AE49A19-EC71-4269-A201-5876AD751EE6}"/>
              </a:ext>
            </a:extLst>
          </p:cNvPr>
          <p:cNvSpPr>
            <a:spLocks noGrp="1"/>
          </p:cNvSpPr>
          <p:nvPr>
            <p:ph type="sldNum" sz="quarter" idx="12"/>
          </p:nvPr>
        </p:nvSpPr>
        <p:spPr/>
        <p:txBody>
          <a:bodyPr/>
          <a:lstStyle/>
          <a:p>
            <a:fld id="{782C2288-6B8F-42B8-B928-A30E8AE62230}" type="slidenum">
              <a:rPr lang="el-GR" smtClean="0"/>
              <a:t>‹#›</a:t>
            </a:fld>
            <a:endParaRPr lang="el-GR"/>
          </a:p>
        </p:txBody>
      </p:sp>
    </p:spTree>
    <p:extLst>
      <p:ext uri="{BB962C8B-B14F-4D97-AF65-F5344CB8AC3E}">
        <p14:creationId xmlns:p14="http://schemas.microsoft.com/office/powerpoint/2010/main" val="3378212725"/>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CBFC797-EF5E-492E-A882-582447655C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B66F094-FB9F-41DD-8D5A-283807666A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D448F96-E98A-4EFA-B33C-AAAFFF72B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B4B787-93E2-4FDF-9446-7C06549134F1}" type="datetimeFigureOut">
              <a:rPr lang="el-GR" smtClean="0"/>
              <a:t>3/9/2026</a:t>
            </a:fld>
            <a:endParaRPr lang="el-GR"/>
          </a:p>
        </p:txBody>
      </p:sp>
      <p:sp>
        <p:nvSpPr>
          <p:cNvPr id="5" name="Θέση υποσέλιδου 4">
            <a:extLst>
              <a:ext uri="{FF2B5EF4-FFF2-40B4-BE49-F238E27FC236}">
                <a16:creationId xmlns:a16="http://schemas.microsoft.com/office/drawing/2014/main" id="{3549E931-ACC3-4250-9348-D06FDA8214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8C5D1AA-65DE-485B-95FA-C50404F0A7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2C2288-6B8F-42B8-B928-A30E8AE62230}" type="slidenum">
              <a:rPr lang="el-GR" smtClean="0"/>
              <a:t>‹#›</a:t>
            </a:fld>
            <a:endParaRPr lang="el-GR"/>
          </a:p>
        </p:txBody>
      </p:sp>
    </p:spTree>
    <p:extLst>
      <p:ext uri="{BB962C8B-B14F-4D97-AF65-F5344CB8AC3E}">
        <p14:creationId xmlns:p14="http://schemas.microsoft.com/office/powerpoint/2010/main" val="4211480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cover/>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Word_Document.docx"/><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Εικόνα 15" descr="Εικόνα που περιέχει στιγμιότυπο οθόνης, πολυχρωμία, τέχνη&#10;&#10;Περιγραφή που δημιουργήθηκε αυτόματα">
            <a:extLst>
              <a:ext uri="{FF2B5EF4-FFF2-40B4-BE49-F238E27FC236}">
                <a16:creationId xmlns:a16="http://schemas.microsoft.com/office/drawing/2014/main" id="{C3017B52-50E6-B047-FF89-CB70DAE30F96}"/>
              </a:ext>
            </a:extLst>
          </p:cNvPr>
          <p:cNvPicPr>
            <a:picLocks noChangeAspect="1"/>
          </p:cNvPicPr>
          <p:nvPr/>
        </p:nvPicPr>
        <p:blipFill>
          <a:blip r:embed="rId3">
            <a:extLst>
              <a:ext uri="{28A0092B-C50C-407E-A947-70E740481C1C}">
                <a14:useLocalDpi xmlns:a14="http://schemas.microsoft.com/office/drawing/2010/main" val="0"/>
              </a:ext>
            </a:extLst>
          </a:blip>
          <a:srcRect t="5129" r="-2" b="5472"/>
          <a:stretch>
            <a:fillRect/>
          </a:stretch>
        </p:blipFill>
        <p:spPr>
          <a:xfrm>
            <a:off x="-220320" y="3508337"/>
            <a:ext cx="12412319" cy="3313087"/>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18" name="Title 1">
            <a:extLst>
              <a:ext uri="{FF2B5EF4-FFF2-40B4-BE49-F238E27FC236}">
                <a16:creationId xmlns:a16="http://schemas.microsoft.com/office/drawing/2014/main" id="{6C61CF56-78A8-E91B-E476-32CD97397A96}"/>
              </a:ext>
            </a:extLst>
          </p:cNvPr>
          <p:cNvSpPr txBox="1">
            <a:spLocks/>
          </p:cNvSpPr>
          <p:nvPr/>
        </p:nvSpPr>
        <p:spPr>
          <a:xfrm>
            <a:off x="448055" y="374463"/>
            <a:ext cx="6133899" cy="698725"/>
          </a:xfrm>
          <a:prstGeom prst="rect">
            <a:avLst/>
          </a:prstGeom>
        </p:spPr>
        <p:txBody>
          <a:bodyPr vert="horz" lIns="91440" tIns="45720" rIns="91440" bIns="45720" rtlCol="0" anchor="ct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defTabSz="914400">
              <a:spcAft>
                <a:spcPts val="400"/>
              </a:spcAft>
            </a:pPr>
            <a:r>
              <a:rPr lang="en-US" sz="3400" b="1" kern="1200" spc="200" dirty="0">
                <a:solidFill>
                  <a:schemeClr val="tx1"/>
                </a:solidFill>
                <a:latin typeface="Abadi" panose="020B0604020104020204" pitchFamily="34" charset="0"/>
              </a:rPr>
              <a:t>ΠΠΑ Κ</a:t>
            </a:r>
            <a:r>
              <a:rPr lang="el-GR" sz="3400" b="1" spc="200" dirty="0">
                <a:latin typeface="Abadi" panose="020B0604020104020204" pitchFamily="34" charset="0"/>
              </a:rPr>
              <a:t>ΡΗΤΗΣ</a:t>
            </a:r>
            <a:r>
              <a:rPr lang="en-US" sz="3400" b="1" kern="1200" spc="200" dirty="0">
                <a:solidFill>
                  <a:schemeClr val="tx1"/>
                </a:solidFill>
                <a:latin typeface="Abadi" panose="020B0604020104020204" pitchFamily="34" charset="0"/>
              </a:rPr>
              <a:t> 2026-2030</a:t>
            </a:r>
          </a:p>
        </p:txBody>
      </p:sp>
      <p:sp>
        <p:nvSpPr>
          <p:cNvPr id="3" name="Rectangle 3">
            <a:extLst>
              <a:ext uri="{FF2B5EF4-FFF2-40B4-BE49-F238E27FC236}">
                <a16:creationId xmlns:a16="http://schemas.microsoft.com/office/drawing/2014/main" id="{E4615252-0E2C-8F90-0E37-D8495DC2D135}"/>
              </a:ext>
            </a:extLst>
          </p:cNvPr>
          <p:cNvSpPr/>
          <p:nvPr/>
        </p:nvSpPr>
        <p:spPr>
          <a:xfrm>
            <a:off x="448056" y="1146722"/>
            <a:ext cx="9930855" cy="1073236"/>
          </a:xfrm>
          <a:prstGeom prst="rect">
            <a:avLst/>
          </a:prstGeom>
        </p:spPr>
        <p:txBody>
          <a:bodyPr vert="horz" lIns="91440" tIns="45720" rIns="91440" bIns="45720" rtlCol="0">
            <a:normAutofit fontScale="92500"/>
          </a:bodyPr>
          <a:lstStyle/>
          <a:p>
            <a:pPr>
              <a:lnSpc>
                <a:spcPct val="90000"/>
              </a:lnSpc>
              <a:spcAft>
                <a:spcPts val="600"/>
              </a:spcAft>
            </a:pPr>
            <a:r>
              <a:rPr lang="en-US" sz="2800" b="1" spc="200" dirty="0">
                <a:latin typeface="Abadi" panose="020B0604020104020204" pitchFamily="34" charset="0"/>
              </a:rPr>
              <a:t>ΠΕΡΙΦΕΡΕΙΑ ΚΡΗΤΗΣ</a:t>
            </a:r>
          </a:p>
          <a:p>
            <a:pPr>
              <a:lnSpc>
                <a:spcPct val="90000"/>
              </a:lnSpc>
              <a:spcAft>
                <a:spcPts val="600"/>
              </a:spcAft>
            </a:pPr>
            <a:r>
              <a:rPr lang="en-US" sz="2000" b="1" spc="200" dirty="0">
                <a:latin typeface="Abadi" panose="020B0604020104020204" pitchFamily="34" charset="0"/>
              </a:rPr>
              <a:t>ΓΕΝΙΚΗ ΔΙΕΥΘΥΝΣΗ ΑΝΑΠΤΥΞΙΑΚΟΥ ΠΡΟΓΡΑΜΜΑΤΙΣΜΟΥ </a:t>
            </a:r>
            <a:br>
              <a:rPr lang="en-US" sz="2000" b="1" spc="200" dirty="0">
                <a:latin typeface="Abadi" panose="020B0604020104020204" pitchFamily="34" charset="0"/>
              </a:rPr>
            </a:br>
            <a:r>
              <a:rPr lang="en-US" sz="2000" b="1" spc="200" dirty="0">
                <a:latin typeface="Abadi" panose="020B0604020104020204" pitchFamily="34" charset="0"/>
              </a:rPr>
              <a:t>ΔΙΕΥΘΥΝΣΗ ΣΧΕΔΙΑΣΜΟΥ ΚΑΙ ΠΕΡΙΦΕΡΕΙΑΚΟΥ ΠΡΟΓΡΑΜΜΑΤΟΣ ΑΝΑΠΤΥΞΗΣ</a:t>
            </a:r>
          </a:p>
        </p:txBody>
      </p:sp>
      <p:sp>
        <p:nvSpPr>
          <p:cNvPr id="7" name="Title 1">
            <a:extLst>
              <a:ext uri="{FF2B5EF4-FFF2-40B4-BE49-F238E27FC236}">
                <a16:creationId xmlns:a16="http://schemas.microsoft.com/office/drawing/2014/main" id="{8DA2614C-24DD-9DB1-7B44-55AB8153B17C}"/>
              </a:ext>
            </a:extLst>
          </p:cNvPr>
          <p:cNvSpPr txBox="1">
            <a:spLocks/>
          </p:cNvSpPr>
          <p:nvPr/>
        </p:nvSpPr>
        <p:spPr>
          <a:xfrm>
            <a:off x="448056" y="2574289"/>
            <a:ext cx="9388503" cy="642408"/>
          </a:xfrm>
          <a:prstGeom prst="rect">
            <a:avLst/>
          </a:prstGeom>
        </p:spPr>
        <p:txBody>
          <a:bodyPr vert="horz" lIns="60960" tIns="30480" rIns="60960" bIns="3048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nSpc>
                <a:spcPct val="100000"/>
              </a:lnSpc>
              <a:spcBef>
                <a:spcPts val="0"/>
              </a:spcBef>
              <a:spcAft>
                <a:spcPts val="400"/>
              </a:spcAft>
            </a:pPr>
            <a:endParaRPr lang="en-US" sz="1867" b="1" spc="200" dirty="0">
              <a:latin typeface="+mn-lt"/>
            </a:endParaRPr>
          </a:p>
        </p:txBody>
      </p:sp>
      <p:pic>
        <p:nvPicPr>
          <p:cNvPr id="8" name="Εικόνα 7"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189D077C-E108-4279-873F-819B69F2C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9357" y="136445"/>
            <a:ext cx="2800514" cy="1579144"/>
          </a:xfrm>
          <a:prstGeom prst="rect">
            <a:avLst/>
          </a:prstGeom>
        </p:spPr>
      </p:pic>
      <p:pic>
        <p:nvPicPr>
          <p:cNvPr id="10" name="Εικόνα 9" descr="Εικόνα που περιέχει παιδική τέχνη, κείμενο&#10;&#10;Περιγραφή που δημιουργήθηκε αυτόματα">
            <a:extLst>
              <a:ext uri="{FF2B5EF4-FFF2-40B4-BE49-F238E27FC236}">
                <a16:creationId xmlns:a16="http://schemas.microsoft.com/office/drawing/2014/main" id="{AEAB2C44-A467-458D-83C4-99FD6D9351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056" y="3708875"/>
            <a:ext cx="5482844" cy="2586574"/>
          </a:xfrm>
          <a:prstGeom prst="rect">
            <a:avLst/>
          </a:prstGeom>
        </p:spPr>
      </p:pic>
      <p:sp>
        <p:nvSpPr>
          <p:cNvPr id="9" name="Title 1">
            <a:extLst>
              <a:ext uri="{FF2B5EF4-FFF2-40B4-BE49-F238E27FC236}">
                <a16:creationId xmlns:a16="http://schemas.microsoft.com/office/drawing/2014/main" id="{42CF4C6C-B2DD-41E7-9919-A4B19BF14D48}"/>
              </a:ext>
            </a:extLst>
          </p:cNvPr>
          <p:cNvSpPr txBox="1">
            <a:spLocks/>
          </p:cNvSpPr>
          <p:nvPr/>
        </p:nvSpPr>
        <p:spPr>
          <a:xfrm>
            <a:off x="448056" y="2462603"/>
            <a:ext cx="4832802" cy="698725"/>
          </a:xfrm>
          <a:prstGeom prst="rect">
            <a:avLst/>
          </a:prstGeom>
        </p:spPr>
        <p:txBody>
          <a:bodyPr vert="horz" lIns="91440" tIns="45720" rIns="91440" bIns="45720" rtlCol="0" anchor="ctr">
            <a:normAutofit fontScale="70000" lnSpcReduction="20000"/>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defTabSz="914400">
              <a:spcAft>
                <a:spcPts val="400"/>
              </a:spcAft>
            </a:pPr>
            <a:r>
              <a:rPr lang="el-GR" sz="3400" b="1" kern="1200" spc="200" dirty="0">
                <a:solidFill>
                  <a:schemeClr val="tx1"/>
                </a:solidFill>
              </a:rPr>
              <a:t>Τεχνική Συνάντηση</a:t>
            </a:r>
          </a:p>
          <a:p>
            <a:pPr defTabSz="914400">
              <a:spcAft>
                <a:spcPts val="400"/>
              </a:spcAft>
            </a:pPr>
            <a:r>
              <a:rPr lang="el-GR" sz="3400" b="1" spc="200" dirty="0"/>
              <a:t>Παρασκευή 4 Σεπτεμβρίου 2026</a:t>
            </a:r>
          </a:p>
        </p:txBody>
      </p:sp>
    </p:spTree>
    <p:extLst>
      <p:ext uri="{BB962C8B-B14F-4D97-AF65-F5344CB8AC3E}">
        <p14:creationId xmlns:p14="http://schemas.microsoft.com/office/powerpoint/2010/main" val="625256385"/>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FD581-0E15-4879-8BF3-6DC65F6BD4B2}"/>
              </a:ext>
            </a:extLst>
          </p:cNvPr>
          <p:cNvSpPr txBox="1"/>
          <p:nvPr/>
        </p:nvSpPr>
        <p:spPr>
          <a:xfrm>
            <a:off x="727618" y="1107402"/>
            <a:ext cx="10550798" cy="5940088"/>
          </a:xfrm>
          <a:prstGeom prst="rect">
            <a:avLst/>
          </a:prstGeom>
          <a:noFill/>
        </p:spPr>
        <p:txBody>
          <a:bodyPr wrap="square">
            <a:spAutoFit/>
          </a:bodyPr>
          <a:lstStyle/>
          <a:p>
            <a:pPr algn="just"/>
            <a:r>
              <a:rPr lang="el-GR" sz="2000" dirty="0"/>
              <a:t>Οι φορείς υλοποίησης ενημερώνουν </a:t>
            </a:r>
            <a:r>
              <a:rPr lang="el-GR" sz="2000" b="1" dirty="0"/>
              <a:t>αμελλητί για την ανάληψη ή την τροποποίηση των νομικών δεσμεύσεων </a:t>
            </a:r>
            <a:r>
              <a:rPr lang="el-GR" sz="2000" dirty="0"/>
              <a:t>και καταχωρούν έγκαιρα και με ακρίβεια τα σχετικά στοιχεία. </a:t>
            </a:r>
          </a:p>
          <a:p>
            <a:pPr algn="just"/>
            <a:endParaRPr lang="el-GR" sz="2000" dirty="0"/>
          </a:p>
          <a:p>
            <a:pPr algn="just"/>
            <a:r>
              <a:rPr lang="el-GR" sz="2000" dirty="0"/>
              <a:t>Οι νομικές δεσμεύσεις αναλαμβάνονται </a:t>
            </a:r>
            <a:r>
              <a:rPr lang="el-GR" sz="2000" b="1" u="sng" dirty="0"/>
              <a:t>το αργότερο μέσα σε είκοσι (20) μήνες </a:t>
            </a:r>
            <a:r>
              <a:rPr lang="el-GR" sz="2000" dirty="0"/>
              <a:t>από την ένταξη των έργων. </a:t>
            </a:r>
          </a:p>
          <a:p>
            <a:pPr algn="just"/>
            <a:endParaRPr lang="el-GR" sz="2000" dirty="0"/>
          </a:p>
          <a:p>
            <a:pPr algn="just"/>
            <a:r>
              <a:rPr lang="el-GR" sz="2000" dirty="0"/>
              <a:t>Με απόφαση του Περιφερειάρχη Κρήτης είναι δυνατή η άπαξ χορήγηση παράτασης της προθεσμίας </a:t>
            </a:r>
            <a:r>
              <a:rPr lang="el-GR" sz="2000" b="1" dirty="0"/>
              <a:t>μέχρι τέσσερις (4) μήνες, κατόπιν αιτιολογημένου αιτήματος </a:t>
            </a:r>
            <a:r>
              <a:rPr lang="el-GR" sz="2000" dirty="0"/>
              <a:t>του δικαιούχου και αιτιολογημένης εισήγησης της υπηρεσίας διαχείρισης για την ωριμότητα των έργων. </a:t>
            </a:r>
          </a:p>
          <a:p>
            <a:pPr algn="just"/>
            <a:endParaRPr lang="el-GR" sz="2000" dirty="0"/>
          </a:p>
          <a:p>
            <a:pPr algn="just"/>
            <a:r>
              <a:rPr lang="el-GR" sz="2000" dirty="0"/>
              <a:t>Μετά το πέρας της συνολικής </a:t>
            </a:r>
            <a:r>
              <a:rPr lang="el-GR" sz="2000" dirty="0" err="1"/>
              <a:t>χορηγηθείσας</a:t>
            </a:r>
            <a:r>
              <a:rPr lang="el-GR" sz="2000" dirty="0"/>
              <a:t> παράτασης, το έργο </a:t>
            </a:r>
            <a:r>
              <a:rPr lang="el-GR" sz="2000" dirty="0" err="1"/>
              <a:t>απεντάσσεται</a:t>
            </a:r>
            <a:r>
              <a:rPr lang="el-GR" sz="2000" dirty="0"/>
              <a:t> με </a:t>
            </a:r>
            <a:r>
              <a:rPr lang="el-GR" sz="2000" b="1" dirty="0"/>
              <a:t>διαπιστωτική πράξη του Γενικού Γραμματέα Προγράμματος Δημοσίων Επενδύσεων και Εθνικού Προγράμματος Ανάπτυξης. </a:t>
            </a:r>
          </a:p>
          <a:p>
            <a:pPr algn="just"/>
            <a:endParaRPr lang="el-GR" sz="2000" dirty="0"/>
          </a:p>
          <a:p>
            <a:pPr algn="just"/>
            <a:r>
              <a:rPr lang="el-GR" sz="2000" dirty="0"/>
              <a:t>Οι φορείς υλοποίησης οφείλουν να </a:t>
            </a:r>
            <a:r>
              <a:rPr lang="el-GR" sz="2000" b="1" dirty="0"/>
              <a:t>γνωστοποιούν άμεσα</a:t>
            </a:r>
            <a:r>
              <a:rPr lang="el-GR" sz="2000" dirty="0"/>
              <a:t> στην Υπηρεσία κάθε νέα </a:t>
            </a:r>
            <a:r>
              <a:rPr lang="el-GR" sz="2000" b="1" dirty="0"/>
              <a:t>νομική δέσμευση / συμβατική υποχρέωση</a:t>
            </a:r>
            <a:r>
              <a:rPr lang="el-GR" sz="2000" dirty="0"/>
              <a:t> που αναλαμβάνουν για τα έργα και τα </a:t>
            </a:r>
            <a:r>
              <a:rPr lang="el-GR" sz="2000" dirty="0" err="1"/>
              <a:t>υποέργα</a:t>
            </a:r>
            <a:r>
              <a:rPr lang="el-GR" sz="2000" dirty="0"/>
              <a:t> (άρθρο 25 παρ. 1 του Ν. 5264/2025). Στόχος είναι ο </a:t>
            </a:r>
            <a:r>
              <a:rPr lang="el-GR" sz="2000" b="1" dirty="0"/>
              <a:t>έγκαιρος προγραμματισμός των πληρωμών</a:t>
            </a:r>
            <a:r>
              <a:rPr lang="el-GR" sz="2000" dirty="0"/>
              <a:t> και η </a:t>
            </a:r>
            <a:r>
              <a:rPr lang="el-GR" sz="2000" b="1" dirty="0"/>
              <a:t>αποφυγή καθυστερήσεων</a:t>
            </a:r>
            <a:r>
              <a:rPr lang="el-GR" sz="2000" dirty="0"/>
              <a:t> στην κάλυψη των συμβατικών υποχρεώσεων.</a:t>
            </a:r>
          </a:p>
          <a:p>
            <a:pPr algn="just"/>
            <a:endParaRPr lang="el-GR" sz="2000" dirty="0"/>
          </a:p>
        </p:txBody>
      </p:sp>
      <p:sp>
        <p:nvSpPr>
          <p:cNvPr id="8" name="TextBox 7">
            <a:extLst>
              <a:ext uri="{FF2B5EF4-FFF2-40B4-BE49-F238E27FC236}">
                <a16:creationId xmlns:a16="http://schemas.microsoft.com/office/drawing/2014/main" id="{0A4457EF-B043-4867-8109-9BF09FCC7C00}"/>
              </a:ext>
            </a:extLst>
          </p:cNvPr>
          <p:cNvSpPr txBox="1"/>
          <p:nvPr/>
        </p:nvSpPr>
        <p:spPr>
          <a:xfrm>
            <a:off x="727618" y="306230"/>
            <a:ext cx="8541113" cy="646331"/>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3600" b="1" i="0" u="none" strike="noStrike" baseline="0" dirty="0">
                <a:solidFill>
                  <a:srgbClr val="000000"/>
                </a:solidFill>
                <a:latin typeface="Calibri" panose="020F0502020204030204" pitchFamily="34" charset="0"/>
              </a:rPr>
              <a:t>Ανάληψη Νομικών Δεσμεύσεων</a:t>
            </a:r>
          </a:p>
        </p:txBody>
      </p:sp>
    </p:spTree>
    <p:extLst>
      <p:ext uri="{BB962C8B-B14F-4D97-AF65-F5344CB8AC3E}">
        <p14:creationId xmlns:p14="http://schemas.microsoft.com/office/powerpoint/2010/main" val="364437765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245B71-871C-4436-A71E-7E5DE75EF556}"/>
              </a:ext>
            </a:extLst>
          </p:cNvPr>
          <p:cNvSpPr>
            <a:spLocks noGrp="1"/>
          </p:cNvSpPr>
          <p:nvPr>
            <p:ph type="title"/>
          </p:nvPr>
        </p:nvSpPr>
        <p:spPr>
          <a:xfrm>
            <a:off x="361949" y="463703"/>
            <a:ext cx="5174331" cy="480131"/>
          </a:xfrm>
          <a:solidFill>
            <a:schemeClr val="accent4"/>
          </a:solidFill>
        </p:spPr>
        <p:txBody>
          <a:bodyPr vert="horz" wrap="square" lIns="91440" tIns="45720" rIns="91440" bIns="45720" rtlCol="0" anchor="ctr">
            <a:spAutoFit/>
          </a:bodyPr>
          <a:lstStyle/>
          <a:p>
            <a:pPr algn="ctr"/>
            <a:r>
              <a:rPr lang="el-GR" sz="2800" b="1"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Παρακολούθηση</a:t>
            </a:r>
          </a:p>
        </p:txBody>
      </p:sp>
      <p:sp>
        <p:nvSpPr>
          <p:cNvPr id="6" name="TextBox 5">
            <a:extLst>
              <a:ext uri="{FF2B5EF4-FFF2-40B4-BE49-F238E27FC236}">
                <a16:creationId xmlns:a16="http://schemas.microsoft.com/office/drawing/2014/main" id="{AF341D6B-42D6-4918-B213-08F01939B4E1}"/>
              </a:ext>
            </a:extLst>
          </p:cNvPr>
          <p:cNvSpPr txBox="1"/>
          <p:nvPr/>
        </p:nvSpPr>
        <p:spPr>
          <a:xfrm>
            <a:off x="6020499" y="463703"/>
            <a:ext cx="5893720" cy="3046988"/>
          </a:xfrm>
          <a:prstGeom prst="rect">
            <a:avLst/>
          </a:prstGeom>
          <a:noFill/>
        </p:spPr>
        <p:txBody>
          <a:bodyPr wrap="square">
            <a:spAutoFit/>
          </a:bodyPr>
          <a:lstStyle/>
          <a:p>
            <a:pPr algn="just"/>
            <a:r>
              <a:rPr lang="el-GR" sz="1600" b="1" dirty="0">
                <a:effectLst>
                  <a:outerShdw blurRad="38100" dist="38100" dir="2700000" algn="tl">
                    <a:srgbClr val="000000">
                      <a:alpha val="43137"/>
                    </a:srgbClr>
                  </a:outerShdw>
                </a:effectLst>
              </a:rPr>
              <a:t>Δελτία Παρακολούθησης:</a:t>
            </a:r>
          </a:p>
          <a:p>
            <a:pPr marL="285750" indent="-285750" algn="just">
              <a:buFont typeface="Wingdings" panose="05000000000000000000" pitchFamily="2" charset="2"/>
              <a:buChar char="ü"/>
            </a:pPr>
            <a:r>
              <a:rPr lang="el-GR" sz="1600" dirty="0"/>
              <a:t>Τεχνικό Δελτίο </a:t>
            </a:r>
            <a:r>
              <a:rPr lang="el-GR" sz="1600" dirty="0" err="1"/>
              <a:t>Υποέργου</a:t>
            </a:r>
            <a:r>
              <a:rPr lang="el-GR" sz="1600" dirty="0"/>
              <a:t> (ΤΔΥ): παρακολουθεί την ανάληψη των </a:t>
            </a:r>
            <a:r>
              <a:rPr lang="el-GR" sz="1600" dirty="0" err="1"/>
              <a:t>ΝοΔε</a:t>
            </a:r>
            <a:r>
              <a:rPr lang="el-GR" sz="1600" dirty="0"/>
              <a:t> των </a:t>
            </a:r>
            <a:r>
              <a:rPr lang="el-GR" sz="1600" dirty="0" err="1"/>
              <a:t>υποέργων</a:t>
            </a:r>
            <a:r>
              <a:rPr lang="el-GR" sz="1600" dirty="0"/>
              <a:t> της Πράξης.</a:t>
            </a:r>
          </a:p>
          <a:p>
            <a:pPr marL="285750" indent="-285750" algn="just">
              <a:buFont typeface="Wingdings" panose="05000000000000000000" pitchFamily="2" charset="2"/>
              <a:buChar char="ü"/>
            </a:pPr>
            <a:r>
              <a:rPr lang="el-GR" sz="1600" dirty="0"/>
              <a:t>Δελτίο Προόδου Ενεργειών Ωρίμανσης Πράξης (ΔΩΠ): αποτυπώνει τα στοιχεία ωριμότητας της πράξης, την εξέλιξη των ενεργειών που είναι απαραίτητες για την υλοποίηση ή την ολοκλήρωσή της</a:t>
            </a:r>
            <a:r>
              <a:rPr lang="en-US" sz="1600" dirty="0"/>
              <a:t> </a:t>
            </a:r>
            <a:r>
              <a:rPr lang="el-GR" sz="1600" dirty="0" err="1"/>
              <a:t>κ.λ.π</a:t>
            </a:r>
            <a:r>
              <a:rPr lang="el-GR" sz="1600" dirty="0"/>
              <a:t>.</a:t>
            </a:r>
          </a:p>
          <a:p>
            <a:pPr marL="285750" indent="-285750" algn="just">
              <a:buFont typeface="Wingdings" panose="05000000000000000000" pitchFamily="2" charset="2"/>
              <a:buChar char="ü"/>
            </a:pPr>
            <a:r>
              <a:rPr lang="el-GR" sz="1600" dirty="0"/>
              <a:t>Δελτίο Επίτευξης Δεικτών Πράξης (ΔΕΔ): επιβεβαιώνει την υλοποίηση του φυσικού αντικειμένου της Πράξης και των δεικτών εκροής.</a:t>
            </a:r>
          </a:p>
          <a:p>
            <a:pPr marL="285750" indent="-285750" algn="just">
              <a:buFont typeface="Wingdings" panose="05000000000000000000" pitchFamily="2" charset="2"/>
              <a:buChar char="ü"/>
            </a:pPr>
            <a:r>
              <a:rPr lang="el-GR" sz="1600" dirty="0"/>
              <a:t>Δελτίο Παρακολούθησης και Αξιολόγησης Προόδου Πράξης: παρακολουθεί επιτελικά την πρόοδο υλοποίησης της Πράξης.</a:t>
            </a:r>
          </a:p>
        </p:txBody>
      </p:sp>
      <p:sp>
        <p:nvSpPr>
          <p:cNvPr id="10" name="TextBox 9">
            <a:extLst>
              <a:ext uri="{FF2B5EF4-FFF2-40B4-BE49-F238E27FC236}">
                <a16:creationId xmlns:a16="http://schemas.microsoft.com/office/drawing/2014/main" id="{AA309E4E-EF9E-401F-9CDB-4E6F91961CEE}"/>
              </a:ext>
            </a:extLst>
          </p:cNvPr>
          <p:cNvSpPr txBox="1"/>
          <p:nvPr/>
        </p:nvSpPr>
        <p:spPr>
          <a:xfrm>
            <a:off x="361949" y="943834"/>
            <a:ext cx="5248275" cy="5724644"/>
          </a:xfrm>
          <a:prstGeom prst="rect">
            <a:avLst/>
          </a:prstGeom>
          <a:noFill/>
        </p:spPr>
        <p:txBody>
          <a:bodyPr wrap="square">
            <a:spAutoFit/>
          </a:bodyPr>
          <a:lstStyle/>
          <a:p>
            <a:pPr algn="just"/>
            <a:r>
              <a:rPr lang="el-GR" sz="1600" dirty="0"/>
              <a:t>Για την υποστήριξη της εφαρμογής του ΕΠΑ και των προγραμμάτων του, λειτουργεί το ΟΠΣ-ΕΠΑ, το οποίο αποτελεί τμήμα του Ολοκληρωμένου Πληροφοριακού Συστήματος (ΟΠΣ) του άρθρου 54 του ν. 4914/2022 (Α’ 61) και το οποίο διασφαλίζει:</a:t>
            </a:r>
          </a:p>
          <a:p>
            <a:pPr marL="285750" indent="-285750" algn="just">
              <a:buFont typeface="Wingdings" panose="05000000000000000000" pitchFamily="2" charset="2"/>
              <a:buChar char="ü"/>
            </a:pPr>
            <a:r>
              <a:rPr lang="el-GR" sz="1600" dirty="0"/>
              <a:t>την ηλεκτρονική ανταλλαγή δεδομένων μεταξύ των εμπλεκόμενων φορέων,</a:t>
            </a:r>
          </a:p>
          <a:p>
            <a:pPr marL="285750" indent="-285750" algn="just">
              <a:buFont typeface="Wingdings" panose="05000000000000000000" pitchFamily="2" charset="2"/>
              <a:buChar char="ü"/>
            </a:pPr>
            <a:r>
              <a:rPr lang="el-GR" sz="1600" dirty="0"/>
              <a:t>την καταγραφή και αποθήκευση των απαραίτητων δεδομένων για κάθε έργο,</a:t>
            </a:r>
          </a:p>
          <a:p>
            <a:pPr marL="285750" indent="-285750" algn="just">
              <a:buFont typeface="Wingdings" panose="05000000000000000000" pitchFamily="2" charset="2"/>
              <a:buChar char="ü"/>
            </a:pPr>
            <a:r>
              <a:rPr lang="el-GR" sz="1600" dirty="0"/>
              <a:t>την υποστήριξη των διαδικασιών διαχείρισης, παρακολούθησης, ελέγχου και αξιολόγησης,</a:t>
            </a:r>
          </a:p>
          <a:p>
            <a:pPr marL="285750" indent="-285750" algn="just">
              <a:buFont typeface="Wingdings" panose="05000000000000000000" pitchFamily="2" charset="2"/>
              <a:buChar char="ü"/>
            </a:pPr>
            <a:r>
              <a:rPr lang="el-GR" sz="1600" dirty="0"/>
              <a:t>τη διασύνδεση με άλλα πληροφοριακά συστήματα του δημόσιου τομέα.</a:t>
            </a:r>
          </a:p>
          <a:p>
            <a:pPr algn="just"/>
            <a:endParaRPr lang="en-US" sz="1600" dirty="0"/>
          </a:p>
          <a:p>
            <a:pPr algn="just"/>
            <a:r>
              <a:rPr lang="el-GR" sz="1600" b="1" dirty="0">
                <a:effectLst>
                  <a:outerShdw blurRad="38100" dist="38100" dir="2700000" algn="tl">
                    <a:srgbClr val="000000">
                      <a:alpha val="43137"/>
                    </a:srgbClr>
                  </a:outerShdw>
                </a:effectLst>
              </a:rPr>
              <a:t>Η παρακολούθηση της προόδου υλοποίησης των έργων από τις αρμόδιες ΥΔ έχει ως σκοπό:</a:t>
            </a:r>
          </a:p>
          <a:p>
            <a:pPr marL="285750" indent="-285750" algn="just">
              <a:buFont typeface="Wingdings" panose="05000000000000000000" pitchFamily="2" charset="2"/>
              <a:buChar char="ü"/>
            </a:pPr>
            <a:r>
              <a:rPr lang="el-GR" sz="1600" dirty="0"/>
              <a:t>Να πιστοποιηθεί η τήρηση των προβλεπόμενων διαδικασιών,</a:t>
            </a:r>
          </a:p>
          <a:p>
            <a:pPr marL="285750" indent="-285750" algn="just">
              <a:buFont typeface="Wingdings" panose="05000000000000000000" pitchFamily="2" charset="2"/>
              <a:buChar char="ü"/>
            </a:pPr>
            <a:r>
              <a:rPr lang="el-GR" sz="1600" dirty="0"/>
              <a:t>Να επιβεβαιωθεί η πρόοδος της υλοποίησης του φυσικού και οικονομικού αντικειμένου των έργων και</a:t>
            </a:r>
          </a:p>
          <a:p>
            <a:pPr marL="285750" indent="-285750" algn="just">
              <a:buFont typeface="Wingdings" panose="05000000000000000000" pitchFamily="2" charset="2"/>
              <a:buChar char="ü"/>
            </a:pPr>
            <a:r>
              <a:rPr lang="el-GR" sz="1600" dirty="0"/>
              <a:t>Να διαπιστωθούν έγκαιρα τυχόν προβλήματα, ώστε να αναληφθούν τα κατάλληλα διορθωτικά μέτρα.</a:t>
            </a:r>
          </a:p>
          <a:p>
            <a:pPr marL="285750" indent="-285750" algn="just">
              <a:buFont typeface="Wingdings" panose="05000000000000000000" pitchFamily="2" charset="2"/>
              <a:buChar char="ü"/>
            </a:pPr>
            <a:endParaRPr lang="el-GR" sz="1400" dirty="0"/>
          </a:p>
        </p:txBody>
      </p:sp>
      <p:sp>
        <p:nvSpPr>
          <p:cNvPr id="7" name="Τίτλος 1">
            <a:extLst>
              <a:ext uri="{FF2B5EF4-FFF2-40B4-BE49-F238E27FC236}">
                <a16:creationId xmlns:a16="http://schemas.microsoft.com/office/drawing/2014/main" id="{9B50F41C-8B40-410D-B653-56E21BC89476}"/>
              </a:ext>
            </a:extLst>
          </p:cNvPr>
          <p:cNvSpPr txBox="1">
            <a:spLocks/>
          </p:cNvSpPr>
          <p:nvPr/>
        </p:nvSpPr>
        <p:spPr>
          <a:xfrm>
            <a:off x="6156960" y="3560635"/>
            <a:ext cx="5673091" cy="480131"/>
          </a:xfrm>
          <a:prstGeom prst="rect">
            <a:avLst/>
          </a:prstGeom>
          <a:solidFill>
            <a:schemeClr val="accent4"/>
          </a:solid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800" b="1" dirty="0">
                <a:solidFill>
                  <a:srgbClr val="000000"/>
                </a:solidFill>
                <a:latin typeface="Calibri" panose="020F0502020204030204" pitchFamily="34" charset="0"/>
                <a:ea typeface="+mn-ea"/>
                <a:cs typeface="+mn-cs"/>
              </a:rPr>
              <a:t>Ολοκλήρωση έργων </a:t>
            </a:r>
          </a:p>
        </p:txBody>
      </p:sp>
      <p:sp>
        <p:nvSpPr>
          <p:cNvPr id="8" name="TextBox 7">
            <a:extLst>
              <a:ext uri="{FF2B5EF4-FFF2-40B4-BE49-F238E27FC236}">
                <a16:creationId xmlns:a16="http://schemas.microsoft.com/office/drawing/2014/main" id="{846DC981-0E93-42E1-9460-6497C87A2B50}"/>
              </a:ext>
            </a:extLst>
          </p:cNvPr>
          <p:cNvSpPr txBox="1"/>
          <p:nvPr/>
        </p:nvSpPr>
        <p:spPr>
          <a:xfrm>
            <a:off x="6096000" y="4186645"/>
            <a:ext cx="5893720" cy="2308324"/>
          </a:xfrm>
          <a:prstGeom prst="rect">
            <a:avLst/>
          </a:prstGeom>
          <a:noFill/>
        </p:spPr>
        <p:txBody>
          <a:bodyPr wrap="square">
            <a:spAutoFit/>
          </a:bodyPr>
          <a:lstStyle/>
          <a:p>
            <a:pPr marL="285750" indent="-285750" algn="just">
              <a:buFont typeface="Wingdings" panose="05000000000000000000" pitchFamily="2" charset="2"/>
              <a:buChar char="ü"/>
            </a:pPr>
            <a:r>
              <a:rPr lang="el-GR" sz="1600" dirty="0"/>
              <a:t>Η ολοκλήρωση των έργων επιτυγχάνεται με την πλήρη κάλυψη του φυσικού και οικονομικού αντικειμένου, όπως ορίζεται στην απόφαση ένταξης της πράξης.</a:t>
            </a:r>
            <a:endParaRPr lang="en-US" sz="1600" dirty="0"/>
          </a:p>
          <a:p>
            <a:pPr marL="285750" indent="-285750" algn="just">
              <a:buFont typeface="Wingdings" panose="05000000000000000000" pitchFamily="2" charset="2"/>
              <a:buChar char="ü"/>
            </a:pPr>
            <a:r>
              <a:rPr lang="el-GR" sz="1600" dirty="0"/>
              <a:t>Είναι απαραίτητη η προσκόμιση στην Υπηρεσία μας της βεβαίωσης περαίωσης των έργων / </a:t>
            </a:r>
            <a:r>
              <a:rPr lang="el-GR" sz="1600" dirty="0" err="1"/>
              <a:t>υποέργων</a:t>
            </a:r>
            <a:r>
              <a:rPr lang="el-GR" sz="1600" dirty="0"/>
              <a:t> του ΠΔΕ όποτε κι αν αυτή συντελείται</a:t>
            </a:r>
          </a:p>
          <a:p>
            <a:pPr marL="285750" indent="-285750" algn="just">
              <a:buFont typeface="Wingdings" panose="05000000000000000000" pitchFamily="2" charset="2"/>
              <a:buChar char="ü"/>
            </a:pPr>
            <a:r>
              <a:rPr lang="el-GR" sz="1600" dirty="0"/>
              <a:t>Η έκδοση της απόφασης ολοκλήρωσης προϋποθέτει τη διενέργεια τουλάχιστον </a:t>
            </a:r>
            <a:r>
              <a:rPr lang="el-GR" sz="1600" b="1" dirty="0"/>
              <a:t>μίας διοικητικής επαλήθευσης </a:t>
            </a:r>
            <a:r>
              <a:rPr lang="el-GR" sz="1600" dirty="0"/>
              <a:t>από την αρμόδια υπηρεσία διαχείρισης.</a:t>
            </a:r>
            <a:endParaRPr lang="el-GR" sz="16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52094924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0" grpId="0"/>
      <p:bldP spid="7"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8038D6BD-F98B-4ACD-95A7-4C284E3D261E}"/>
              </a:ext>
            </a:extLst>
          </p:cNvPr>
          <p:cNvPicPr>
            <a:picLocks noChangeAspect="1"/>
          </p:cNvPicPr>
          <p:nvPr/>
        </p:nvPicPr>
        <p:blipFill>
          <a:blip r:embed="rId2"/>
          <a:stretch>
            <a:fillRect/>
          </a:stretch>
        </p:blipFill>
        <p:spPr>
          <a:xfrm>
            <a:off x="8912206" y="1046049"/>
            <a:ext cx="1023938" cy="932696"/>
          </a:xfrm>
          <a:prstGeom prst="rect">
            <a:avLst/>
          </a:prstGeom>
        </p:spPr>
      </p:pic>
      <p:sp>
        <p:nvSpPr>
          <p:cNvPr id="5" name="Τίτλος 1">
            <a:extLst>
              <a:ext uri="{FF2B5EF4-FFF2-40B4-BE49-F238E27FC236}">
                <a16:creationId xmlns:a16="http://schemas.microsoft.com/office/drawing/2014/main" id="{84514C28-7343-4DAE-88B0-D1706C92668F}"/>
              </a:ext>
            </a:extLst>
          </p:cNvPr>
          <p:cNvSpPr txBox="1">
            <a:spLocks/>
          </p:cNvSpPr>
          <p:nvPr/>
        </p:nvSpPr>
        <p:spPr>
          <a:xfrm>
            <a:off x="625516" y="414488"/>
            <a:ext cx="7238324" cy="480131"/>
          </a:xfrm>
          <a:prstGeom prst="rect">
            <a:avLst/>
          </a:prstGeom>
          <a:solidFill>
            <a:srgbClr val="94EEFA"/>
          </a:solidFill>
        </p:spPr>
        <p:txBody>
          <a:bodyPr vert="horz" wrap="square" lIns="91440" tIns="45720" rIns="91440" bIns="45720" rtlCol="0" anchor="ctr">
            <a:spAutoFit/>
          </a:bodyPr>
          <a:lstStyle>
            <a:lvl1pPr>
              <a:lnSpc>
                <a:spcPct val="90000"/>
              </a:lnSpc>
              <a:spcBef>
                <a:spcPct val="0"/>
              </a:spcBef>
              <a:buNone/>
              <a:defRPr sz="2800" b="1">
                <a:solidFill>
                  <a:srgbClr val="000000"/>
                </a:solidFill>
                <a:latin typeface="Calibri" panose="020F0502020204030204" pitchFamily="34" charset="0"/>
              </a:defRPr>
            </a:lvl1pPr>
          </a:lstStyle>
          <a:p>
            <a:r>
              <a:rPr lang="el-GR" dirty="0"/>
              <a:t>Υποχρεώσεις δημοσιότητας Δικαιούχων </a:t>
            </a:r>
          </a:p>
        </p:txBody>
      </p:sp>
      <p:sp>
        <p:nvSpPr>
          <p:cNvPr id="6" name="TextBox 5">
            <a:extLst>
              <a:ext uri="{FF2B5EF4-FFF2-40B4-BE49-F238E27FC236}">
                <a16:creationId xmlns:a16="http://schemas.microsoft.com/office/drawing/2014/main" id="{E09C623A-E513-4DB2-8FDA-55DAB770CF1E}"/>
              </a:ext>
            </a:extLst>
          </p:cNvPr>
          <p:cNvSpPr txBox="1"/>
          <p:nvPr/>
        </p:nvSpPr>
        <p:spPr>
          <a:xfrm>
            <a:off x="625515" y="894619"/>
            <a:ext cx="7656336" cy="5470985"/>
          </a:xfrm>
          <a:prstGeom prst="rect">
            <a:avLst/>
          </a:prstGeom>
          <a:noFill/>
        </p:spPr>
        <p:txBody>
          <a:bodyPr wrap="square">
            <a:spAutoFit/>
          </a:bodyPr>
          <a:lstStyle/>
          <a:p>
            <a:pPr algn="just"/>
            <a:r>
              <a:rPr lang="el-GR" sz="1600" dirty="0"/>
              <a:t>Κατά τη διάρκεια υλοποίησης των έργων οι δικαιούχοι οφείλουν να:</a:t>
            </a:r>
          </a:p>
          <a:p>
            <a:pPr marL="285750" indent="-285750" algn="just">
              <a:lnSpc>
                <a:spcPct val="150000"/>
              </a:lnSpc>
              <a:buFont typeface="Wingdings" panose="05000000000000000000" pitchFamily="2" charset="2"/>
              <a:buChar char="ü"/>
            </a:pPr>
            <a:r>
              <a:rPr lang="el-GR" sz="1600" dirty="0"/>
              <a:t>Αναφέρουν τη χρηματοδότηση από το Περιφερειακό Πρόγραμμα Ανάπτυξης (ΠΠΑ) Κρήτης 2026–2030 / Εθνικό Πρόγραμμα Ανάπτυξης (ΕΠΑ) σε κάθε ενέργεια επικοινωνίας και να κάνουν χρήση των επίσημων λογότυπων του προγράμματος</a:t>
            </a:r>
          </a:p>
          <a:p>
            <a:pPr marL="285750" indent="-285750" algn="just">
              <a:lnSpc>
                <a:spcPct val="150000"/>
              </a:lnSpc>
              <a:buFont typeface="Wingdings" panose="05000000000000000000" pitchFamily="2" charset="2"/>
              <a:buChar char="ü"/>
            </a:pPr>
            <a:r>
              <a:rPr lang="el-GR" sz="1600" b="1" dirty="0"/>
              <a:t>Ενημερώνουν το κοινό για τη χρηματοδότηση από το ΠΠΑ/ΕΠΑ.</a:t>
            </a:r>
          </a:p>
          <a:p>
            <a:pPr marL="285750" indent="-285750" algn="just">
              <a:lnSpc>
                <a:spcPct val="150000"/>
              </a:lnSpc>
              <a:buFont typeface="Wingdings" panose="05000000000000000000" pitchFamily="2" charset="2"/>
              <a:buChar char="ü"/>
            </a:pPr>
            <a:r>
              <a:rPr lang="el-GR" sz="1600" dirty="0"/>
              <a:t>Λαμβάνουν τα προβλεπόμενα μέτρα δημοσιότητας καθ' όλη τη διάρκεια υλοποίησης του έργου (π.χ. πινακίδες πληροφόρησης όπου απαιτείται, αναρτήσεις στην ιστοσελίδα του φορέα, δελτία τύπου, ενημερωτικό υλικό).</a:t>
            </a:r>
          </a:p>
          <a:p>
            <a:pPr marL="285750" indent="-285750" algn="just">
              <a:lnSpc>
                <a:spcPct val="150000"/>
              </a:lnSpc>
              <a:buFont typeface="Wingdings" panose="05000000000000000000" pitchFamily="2" charset="2"/>
              <a:buChar char="ü"/>
            </a:pPr>
            <a:r>
              <a:rPr lang="el-GR" sz="1600" dirty="0"/>
              <a:t>Συμπεριλαμβάνουν σε όλα τα έγγραφα / έντυπα κατά τη διαδικασία ανάθεσης (Συμβάσεις, προκηρύξεις, Περιλήψεις, Δημοσιεύσεις, τεύχη δημοπράτησης κ.λπ.) σε εμφανές σημείο το λογότυπο του ΕΠΑ</a:t>
            </a:r>
          </a:p>
          <a:p>
            <a:pPr marL="285750" indent="-285750" algn="just">
              <a:lnSpc>
                <a:spcPct val="150000"/>
              </a:lnSpc>
              <a:buFont typeface="Wingdings" panose="05000000000000000000" pitchFamily="2" charset="2"/>
              <a:buChar char="ü"/>
            </a:pPr>
            <a:r>
              <a:rPr lang="el-GR" sz="1600" dirty="0"/>
              <a:t>Αποδέχονται τη δημοσιοποίηση των στοιχείων του έργου στον επίσημο κατάλογο πράξεων και στις δράσεις επικοινωνίας του Προγράμματος.</a:t>
            </a:r>
          </a:p>
          <a:p>
            <a:pPr marL="285750" indent="-285750" algn="just">
              <a:lnSpc>
                <a:spcPct val="150000"/>
              </a:lnSpc>
              <a:buFont typeface="Wingdings" panose="05000000000000000000" pitchFamily="2" charset="2"/>
              <a:buChar char="ü"/>
            </a:pPr>
            <a:r>
              <a:rPr lang="el-GR" sz="1600" dirty="0"/>
              <a:t>Συνεργάζονται με την Υπηρεσία Διαχείρισης ΠΠΑ Κρήτης για την προβολή και επικοινωνία των έργων.</a:t>
            </a:r>
            <a:endParaRPr lang="el-GR" sz="1600" b="0" i="0" u="none" strike="noStrike" baseline="0" dirty="0">
              <a:solidFill>
                <a:srgbClr val="000000"/>
              </a:solidFill>
              <a:latin typeface="Calibri" panose="020F0502020204030204" pitchFamily="34" charset="0"/>
            </a:endParaRPr>
          </a:p>
        </p:txBody>
      </p:sp>
      <p:sp>
        <p:nvSpPr>
          <p:cNvPr id="12" name="TextBox 11">
            <a:extLst>
              <a:ext uri="{FF2B5EF4-FFF2-40B4-BE49-F238E27FC236}">
                <a16:creationId xmlns:a16="http://schemas.microsoft.com/office/drawing/2014/main" id="{040BFC8A-0AD2-4493-B1F7-012BB606221E}"/>
              </a:ext>
            </a:extLst>
          </p:cNvPr>
          <p:cNvSpPr txBox="1"/>
          <p:nvPr/>
        </p:nvSpPr>
        <p:spPr>
          <a:xfrm>
            <a:off x="8788450" y="2163524"/>
            <a:ext cx="2941997" cy="3785652"/>
          </a:xfrm>
          <a:prstGeom prst="rect">
            <a:avLst/>
          </a:prstGeom>
          <a:solidFill>
            <a:srgbClr val="FDB813"/>
          </a:solidFill>
        </p:spPr>
        <p:txBody>
          <a:bodyPr wrap="square">
            <a:spAutoFit/>
          </a:bodyPr>
          <a:lstStyle/>
          <a:p>
            <a:pPr algn="just"/>
            <a:r>
              <a:rPr lang="el-GR" sz="1600" b="1" dirty="0"/>
              <a:t>Αναμένεται η έκδοση Οδηγού Δημοσιότητας του ΕΠΑ</a:t>
            </a:r>
            <a:r>
              <a:rPr lang="el-GR" sz="1600" dirty="0"/>
              <a:t>, ο οποίος θα εξειδικεύει τις υποχρεώσεις προβολής και δημοσιότητας των έργων και θα περιλαμβάνει ειδικές προβλέψεις για την </a:t>
            </a:r>
            <a:r>
              <a:rPr lang="el-GR" sz="1600" b="1" dirty="0"/>
              <a:t>προσβασιμότητα των ατόμων με αναπηρία</a:t>
            </a:r>
            <a:r>
              <a:rPr lang="el-GR" sz="1600" dirty="0"/>
              <a:t>.</a:t>
            </a:r>
          </a:p>
          <a:p>
            <a:pPr algn="just"/>
            <a:br>
              <a:rPr lang="el-GR" sz="1600" dirty="0"/>
            </a:br>
            <a:r>
              <a:rPr lang="el-GR" sz="1600" dirty="0"/>
              <a:t>Οι δικαιούχοι οφείλουν να εφαρμόζουν τις σχετικές προδιαγραφές και κατευθύνσεις κατά την υλοποίηση των έργων τους.</a:t>
            </a:r>
          </a:p>
        </p:txBody>
      </p:sp>
    </p:spTree>
    <p:extLst>
      <p:ext uri="{BB962C8B-B14F-4D97-AF65-F5344CB8AC3E}">
        <p14:creationId xmlns:p14="http://schemas.microsoft.com/office/powerpoint/2010/main" val="423788738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84514C28-7343-4DAE-88B0-D1706C92668F}"/>
              </a:ext>
            </a:extLst>
          </p:cNvPr>
          <p:cNvSpPr txBox="1">
            <a:spLocks/>
          </p:cNvSpPr>
          <p:nvPr/>
        </p:nvSpPr>
        <p:spPr>
          <a:xfrm>
            <a:off x="625516" y="414488"/>
            <a:ext cx="8701364" cy="480131"/>
          </a:xfrm>
          <a:prstGeom prst="rect">
            <a:avLst/>
          </a:prstGeom>
          <a:solidFill>
            <a:srgbClr val="94EEFA"/>
          </a:solidFill>
        </p:spPr>
        <p:txBody>
          <a:bodyPr vert="horz" wrap="square" lIns="91440" tIns="45720" rIns="91440" bIns="45720" rtlCol="0" anchor="ctr">
            <a:spAutoFit/>
          </a:bodyPr>
          <a:lstStyle>
            <a:lvl1pPr>
              <a:lnSpc>
                <a:spcPct val="90000"/>
              </a:lnSpc>
              <a:spcBef>
                <a:spcPct val="0"/>
              </a:spcBef>
              <a:buNone/>
              <a:defRPr sz="2800" b="1">
                <a:solidFill>
                  <a:srgbClr val="000000"/>
                </a:solidFill>
                <a:latin typeface="Calibri" panose="020F0502020204030204" pitchFamily="34" charset="0"/>
              </a:defRPr>
            </a:lvl1pPr>
          </a:lstStyle>
          <a:p>
            <a:r>
              <a:rPr lang="el-GR" dirty="0"/>
              <a:t>Υποχρεώσεις ανάρτησης πινακίδας πληροφόρησης</a:t>
            </a:r>
          </a:p>
        </p:txBody>
      </p:sp>
      <p:sp>
        <p:nvSpPr>
          <p:cNvPr id="6" name="TextBox 5">
            <a:extLst>
              <a:ext uri="{FF2B5EF4-FFF2-40B4-BE49-F238E27FC236}">
                <a16:creationId xmlns:a16="http://schemas.microsoft.com/office/drawing/2014/main" id="{E09C623A-E513-4DB2-8FDA-55DAB770CF1E}"/>
              </a:ext>
            </a:extLst>
          </p:cNvPr>
          <p:cNvSpPr txBox="1"/>
          <p:nvPr/>
        </p:nvSpPr>
        <p:spPr>
          <a:xfrm>
            <a:off x="543464" y="1673525"/>
            <a:ext cx="10455215" cy="2831544"/>
          </a:xfrm>
          <a:prstGeom prst="rect">
            <a:avLst/>
          </a:prstGeom>
          <a:noFill/>
        </p:spPr>
        <p:txBody>
          <a:bodyPr wrap="square">
            <a:spAutoFit/>
          </a:bodyPr>
          <a:lstStyle/>
          <a:p>
            <a:pPr algn="just"/>
            <a:r>
              <a:rPr lang="el-GR" sz="1800" dirty="0">
                <a:solidFill>
                  <a:srgbClr val="000000"/>
                </a:solidFill>
                <a:effectLst/>
                <a:ea typeface="Times New Roman" panose="02020603050405020304" pitchFamily="18" charset="0"/>
              </a:rPr>
              <a:t>Για έργα / </a:t>
            </a:r>
            <a:r>
              <a:rPr lang="el-GR" sz="1800" dirty="0" err="1">
                <a:solidFill>
                  <a:srgbClr val="000000"/>
                </a:solidFill>
                <a:effectLst/>
                <a:ea typeface="Times New Roman" panose="02020603050405020304" pitchFamily="18" charset="0"/>
              </a:rPr>
              <a:t>υποέργα</a:t>
            </a:r>
            <a:r>
              <a:rPr lang="el-GR" sz="1800" dirty="0">
                <a:solidFill>
                  <a:srgbClr val="000000"/>
                </a:solidFill>
                <a:effectLst/>
                <a:ea typeface="Times New Roman" panose="02020603050405020304" pitchFamily="18" charset="0"/>
              </a:rPr>
              <a:t> προϋπολογισμού καθαρής αξίας ίσης ή μεγαλύτερης των 60.000,00 € (ήτοι ποσού 74.400,00 € συμπεριλαμβανομένου του ΦΠΑ), θα πρέπει </a:t>
            </a:r>
            <a:r>
              <a:rPr lang="el-GR" dirty="0">
                <a:solidFill>
                  <a:srgbClr val="000000"/>
                </a:solidFill>
              </a:rPr>
              <a:t>να αναρτάται πινακίδα πληροφόρησης στο στο ευκρινέστερο δυνατό σημείο του χώρου υλοποίησης του έργου.</a:t>
            </a:r>
          </a:p>
          <a:p>
            <a:pPr algn="just"/>
            <a:endParaRPr lang="el-GR" dirty="0">
              <a:solidFill>
                <a:srgbClr val="000000"/>
              </a:solidFill>
              <a:ea typeface="Times New Roman" panose="02020603050405020304" pitchFamily="18" charset="0"/>
            </a:endParaRPr>
          </a:p>
          <a:p>
            <a:pPr algn="just"/>
            <a:r>
              <a:rPr lang="el-GR" dirty="0">
                <a:solidFill>
                  <a:srgbClr val="000000"/>
                </a:solidFill>
                <a:ea typeface="Times New Roman" panose="02020603050405020304" pitchFamily="18" charset="0"/>
              </a:rPr>
              <a:t>Κ</a:t>
            </a:r>
            <a:r>
              <a:rPr lang="el-GR" sz="1800" dirty="0">
                <a:solidFill>
                  <a:srgbClr val="000000"/>
                </a:solidFill>
                <a:effectLst/>
                <a:ea typeface="Times New Roman" panose="02020603050405020304" pitchFamily="18" charset="0"/>
              </a:rPr>
              <a:t>ατά την προσκόμιση των απαραίτητων δικαιολογητικών του πρώτου λογαριασμού (εντολής) πληρωμής έργου / </a:t>
            </a:r>
            <a:r>
              <a:rPr lang="el-GR" sz="1800" dirty="0" err="1">
                <a:solidFill>
                  <a:srgbClr val="000000"/>
                </a:solidFill>
                <a:effectLst/>
                <a:ea typeface="Times New Roman" panose="02020603050405020304" pitchFamily="18" charset="0"/>
              </a:rPr>
              <a:t>υποέργου</a:t>
            </a:r>
            <a:r>
              <a:rPr lang="el-GR" sz="1800" dirty="0">
                <a:solidFill>
                  <a:srgbClr val="000000"/>
                </a:solidFill>
                <a:effectLst/>
                <a:ea typeface="Times New Roman" panose="02020603050405020304" pitchFamily="18" charset="0"/>
              </a:rPr>
              <a:t>, θα πρέπει να αποστέλλεται στην Υπηρεσία μας φωτογραφικό υλικό ανάρτησης πινακίδων πληροφόρησης στους χώρους υλοποίησης των έργων, ως αποδεικτικά στοιχεία αναφοράς εκτέλεσης του έργου / </a:t>
            </a:r>
            <a:r>
              <a:rPr lang="el-GR" sz="1800" dirty="0" err="1">
                <a:solidFill>
                  <a:srgbClr val="000000"/>
                </a:solidFill>
                <a:effectLst/>
                <a:ea typeface="Times New Roman" panose="02020603050405020304" pitchFamily="18" charset="0"/>
              </a:rPr>
              <a:t>υποέργου</a:t>
            </a:r>
            <a:r>
              <a:rPr lang="el-GR" sz="1800" dirty="0">
                <a:solidFill>
                  <a:srgbClr val="000000"/>
                </a:solidFill>
                <a:effectLst/>
                <a:ea typeface="Times New Roman" panose="02020603050405020304" pitchFamily="18" charset="0"/>
              </a:rPr>
              <a:t> από το ΕΠΑ με Φορέα Χρηματοδότησης την Περιφέρεια Κρήτης.</a:t>
            </a:r>
          </a:p>
          <a:p>
            <a:pPr algn="just"/>
            <a:endParaRPr lang="el-GR" b="0" i="0" u="none" strike="noStrike" baseline="0" dirty="0">
              <a:solidFill>
                <a:srgbClr val="000000"/>
              </a:solidFill>
              <a:latin typeface="Tahoma" panose="020B0604030504040204" pitchFamily="34" charset="0"/>
            </a:endParaRPr>
          </a:p>
          <a:p>
            <a:pPr algn="just"/>
            <a:endParaRPr lang="el-GR" sz="16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52905313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84514C28-7343-4DAE-88B0-D1706C92668F}"/>
              </a:ext>
            </a:extLst>
          </p:cNvPr>
          <p:cNvSpPr txBox="1">
            <a:spLocks/>
          </p:cNvSpPr>
          <p:nvPr/>
        </p:nvSpPr>
        <p:spPr>
          <a:xfrm>
            <a:off x="625516" y="414488"/>
            <a:ext cx="9320342" cy="480131"/>
          </a:xfrm>
          <a:prstGeom prst="rect">
            <a:avLst/>
          </a:prstGeom>
          <a:solidFill>
            <a:srgbClr val="94EEFA"/>
          </a:solidFill>
        </p:spPr>
        <p:txBody>
          <a:bodyPr vert="horz" wrap="square" lIns="91440" tIns="45720" rIns="91440" bIns="45720" rtlCol="0" anchor="ctr">
            <a:spAutoFit/>
          </a:bodyPr>
          <a:lstStyle>
            <a:lvl1pPr>
              <a:lnSpc>
                <a:spcPct val="90000"/>
              </a:lnSpc>
              <a:spcBef>
                <a:spcPct val="0"/>
              </a:spcBef>
              <a:buNone/>
              <a:defRPr sz="2800" b="1">
                <a:solidFill>
                  <a:srgbClr val="000000"/>
                </a:solidFill>
                <a:latin typeface="Calibri" panose="020F0502020204030204" pitchFamily="34" charset="0"/>
              </a:defRPr>
            </a:lvl1pPr>
          </a:lstStyle>
          <a:p>
            <a:r>
              <a:rPr lang="el-GR" dirty="0"/>
              <a:t>Υποδείγματα Πινακίδων πληροφόρησης έργων υποδομής</a:t>
            </a:r>
          </a:p>
        </p:txBody>
      </p:sp>
      <p:pic>
        <p:nvPicPr>
          <p:cNvPr id="14" name="Εικόνα 13">
            <a:extLst>
              <a:ext uri="{FF2B5EF4-FFF2-40B4-BE49-F238E27FC236}">
                <a16:creationId xmlns:a16="http://schemas.microsoft.com/office/drawing/2014/main" id="{90F5A0A6-1321-4F6B-8190-D50AE80920C7}"/>
              </a:ext>
            </a:extLst>
          </p:cNvPr>
          <p:cNvPicPr>
            <a:picLocks noChangeAspect="1"/>
          </p:cNvPicPr>
          <p:nvPr/>
        </p:nvPicPr>
        <p:blipFill>
          <a:blip r:embed="rId2"/>
          <a:stretch>
            <a:fillRect/>
          </a:stretch>
        </p:blipFill>
        <p:spPr>
          <a:xfrm>
            <a:off x="1026263" y="1210545"/>
            <a:ext cx="3591205" cy="5306894"/>
          </a:xfrm>
          <a:prstGeom prst="rect">
            <a:avLst/>
          </a:prstGeom>
        </p:spPr>
      </p:pic>
      <p:pic>
        <p:nvPicPr>
          <p:cNvPr id="15" name="Εικόνα 14">
            <a:extLst>
              <a:ext uri="{FF2B5EF4-FFF2-40B4-BE49-F238E27FC236}">
                <a16:creationId xmlns:a16="http://schemas.microsoft.com/office/drawing/2014/main" id="{690AF2E5-847D-464F-A026-E9A9577A89A0}"/>
              </a:ext>
            </a:extLst>
          </p:cNvPr>
          <p:cNvPicPr>
            <a:picLocks noChangeAspect="1"/>
          </p:cNvPicPr>
          <p:nvPr/>
        </p:nvPicPr>
        <p:blipFill>
          <a:blip r:embed="rId3"/>
          <a:stretch>
            <a:fillRect/>
          </a:stretch>
        </p:blipFill>
        <p:spPr>
          <a:xfrm>
            <a:off x="6096000" y="1210545"/>
            <a:ext cx="3849858" cy="5426865"/>
          </a:xfrm>
          <a:prstGeom prst="rect">
            <a:avLst/>
          </a:prstGeom>
        </p:spPr>
      </p:pic>
    </p:spTree>
    <p:extLst>
      <p:ext uri="{BB962C8B-B14F-4D97-AF65-F5344CB8AC3E}">
        <p14:creationId xmlns:p14="http://schemas.microsoft.com/office/powerpoint/2010/main" val="306998233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84514C28-7343-4DAE-88B0-D1706C92668F}"/>
              </a:ext>
            </a:extLst>
          </p:cNvPr>
          <p:cNvSpPr txBox="1">
            <a:spLocks/>
          </p:cNvSpPr>
          <p:nvPr/>
        </p:nvSpPr>
        <p:spPr>
          <a:xfrm>
            <a:off x="691004" y="269061"/>
            <a:ext cx="10809992" cy="1255728"/>
          </a:xfrm>
          <a:prstGeom prst="rect">
            <a:avLst/>
          </a:prstGeom>
          <a:solidFill>
            <a:srgbClr val="94EEFA"/>
          </a:solidFill>
        </p:spPr>
        <p:txBody>
          <a:bodyPr vert="horz" wrap="square" lIns="91440" tIns="45720" rIns="91440" bIns="45720" rtlCol="0" anchor="ctr">
            <a:spAutoFit/>
          </a:bodyPr>
          <a:lstStyle>
            <a:lvl1pPr>
              <a:lnSpc>
                <a:spcPct val="90000"/>
              </a:lnSpc>
              <a:spcBef>
                <a:spcPct val="0"/>
              </a:spcBef>
              <a:buNone/>
              <a:defRPr sz="2800" b="1">
                <a:solidFill>
                  <a:srgbClr val="000000"/>
                </a:solidFill>
                <a:latin typeface="Calibri" panose="020F0502020204030204" pitchFamily="34" charset="0"/>
              </a:defRPr>
            </a:lvl1pPr>
          </a:lstStyle>
          <a:p>
            <a:r>
              <a:rPr lang="el-GR" dirty="0"/>
              <a:t>Υποδείγματα Πινακίδων πληροφόρησης εκτέλεσης Πράξεων (</a:t>
            </a:r>
            <a:r>
              <a:rPr lang="el-GR" dirty="0" err="1"/>
              <a:t>soft</a:t>
            </a:r>
            <a:r>
              <a:rPr lang="el-GR" dirty="0"/>
              <a:t> δράσεων, απόκτησης εξοπλισμού, προγραμμάτων, συντηρήσεις μνημείων κ.λπ.)</a:t>
            </a:r>
          </a:p>
        </p:txBody>
      </p:sp>
      <p:graphicFrame>
        <p:nvGraphicFramePr>
          <p:cNvPr id="3" name="Αντικείμενο 2">
            <a:extLst>
              <a:ext uri="{FF2B5EF4-FFF2-40B4-BE49-F238E27FC236}">
                <a16:creationId xmlns:a16="http://schemas.microsoft.com/office/drawing/2014/main" id="{EAAE4EE5-AFEE-42FF-A90C-84CF3D7D09C8}"/>
              </a:ext>
            </a:extLst>
          </p:cNvPr>
          <p:cNvGraphicFramePr>
            <a:graphicFrameLocks noChangeAspect="1"/>
          </p:cNvGraphicFramePr>
          <p:nvPr>
            <p:extLst>
              <p:ext uri="{D42A27DB-BD31-4B8C-83A1-F6EECF244321}">
                <p14:modId xmlns:p14="http://schemas.microsoft.com/office/powerpoint/2010/main" val="506889361"/>
              </p:ext>
            </p:extLst>
          </p:nvPr>
        </p:nvGraphicFramePr>
        <p:xfrm>
          <a:off x="6468621" y="1906595"/>
          <a:ext cx="5032375" cy="4400550"/>
        </p:xfrm>
        <a:graphic>
          <a:graphicData uri="http://schemas.openxmlformats.org/presentationml/2006/ole">
            <mc:AlternateContent xmlns:mc="http://schemas.openxmlformats.org/markup-compatibility/2006">
              <mc:Choice xmlns:v="urn:schemas-microsoft-com:vml" Requires="v">
                <p:oleObj name="Document" r:id="rId2" imgW="5032184" imgH="4400008" progId="Word.Document.12">
                  <p:embed/>
                </p:oleObj>
              </mc:Choice>
              <mc:Fallback>
                <p:oleObj name="Document" r:id="rId2" imgW="5032184" imgH="4400008" progId="Word.Document.12">
                  <p:embed/>
                  <p:pic>
                    <p:nvPicPr>
                      <p:cNvPr id="0" name=""/>
                      <p:cNvPicPr/>
                      <p:nvPr/>
                    </p:nvPicPr>
                    <p:blipFill>
                      <a:blip r:embed="rId3"/>
                      <a:stretch>
                        <a:fillRect/>
                      </a:stretch>
                    </p:blipFill>
                    <p:spPr>
                      <a:xfrm>
                        <a:off x="6468621" y="1906595"/>
                        <a:ext cx="5032375" cy="4400550"/>
                      </a:xfrm>
                      <a:prstGeom prst="rect">
                        <a:avLst/>
                      </a:prstGeom>
                      <a:ln>
                        <a:solidFill>
                          <a:schemeClr val="tx1"/>
                        </a:solidFill>
                      </a:ln>
                    </p:spPr>
                  </p:pic>
                </p:oleObj>
              </mc:Fallback>
            </mc:AlternateContent>
          </a:graphicData>
        </a:graphic>
      </p:graphicFrame>
      <p:pic>
        <p:nvPicPr>
          <p:cNvPr id="4" name="Εικόνα 3">
            <a:extLst>
              <a:ext uri="{FF2B5EF4-FFF2-40B4-BE49-F238E27FC236}">
                <a16:creationId xmlns:a16="http://schemas.microsoft.com/office/drawing/2014/main" id="{4F41E203-A43C-4AC3-B009-FCF13963F9C5}"/>
              </a:ext>
            </a:extLst>
          </p:cNvPr>
          <p:cNvPicPr>
            <a:picLocks noChangeAspect="1"/>
          </p:cNvPicPr>
          <p:nvPr/>
        </p:nvPicPr>
        <p:blipFill>
          <a:blip r:embed="rId4"/>
          <a:stretch>
            <a:fillRect/>
          </a:stretch>
        </p:blipFill>
        <p:spPr>
          <a:xfrm>
            <a:off x="1062228" y="1906595"/>
            <a:ext cx="5033772" cy="4459224"/>
          </a:xfrm>
          <a:prstGeom prst="rect">
            <a:avLst/>
          </a:prstGeom>
          <a:ln>
            <a:solidFill>
              <a:schemeClr val="tx1"/>
            </a:solidFill>
          </a:ln>
        </p:spPr>
      </p:pic>
    </p:spTree>
    <p:extLst>
      <p:ext uri="{BB962C8B-B14F-4D97-AF65-F5344CB8AC3E}">
        <p14:creationId xmlns:p14="http://schemas.microsoft.com/office/powerpoint/2010/main" val="6264258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245B71-871C-4436-A71E-7E5DE75EF556}"/>
              </a:ext>
            </a:extLst>
          </p:cNvPr>
          <p:cNvSpPr>
            <a:spLocks noGrp="1"/>
          </p:cNvSpPr>
          <p:nvPr>
            <p:ph type="title"/>
          </p:nvPr>
        </p:nvSpPr>
        <p:spPr>
          <a:xfrm>
            <a:off x="609600" y="340166"/>
            <a:ext cx="10515600" cy="480131"/>
          </a:xfrm>
          <a:solidFill>
            <a:schemeClr val="accent4"/>
          </a:solidFill>
        </p:spPr>
        <p:txBody>
          <a:bodyPr vert="horz" wrap="square" lIns="91440" tIns="45720" rIns="91440" bIns="45720" rtlCol="0" anchor="ctr">
            <a:spAutoFit/>
          </a:bodyPr>
          <a:lstStyle/>
          <a:p>
            <a:pPr algn="ctr"/>
            <a:r>
              <a:rPr lang="el-GR" sz="2800" b="1"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Έλεγχος έργων ΕΠΑ</a:t>
            </a:r>
          </a:p>
        </p:txBody>
      </p:sp>
      <p:sp>
        <p:nvSpPr>
          <p:cNvPr id="5" name="Ορθογώνιο: Στρογγύλεμα γωνιών 4">
            <a:extLst>
              <a:ext uri="{FF2B5EF4-FFF2-40B4-BE49-F238E27FC236}">
                <a16:creationId xmlns:a16="http://schemas.microsoft.com/office/drawing/2014/main" id="{096EC12E-44C9-4348-86BB-3FA100879F5A}"/>
              </a:ext>
            </a:extLst>
          </p:cNvPr>
          <p:cNvSpPr/>
          <p:nvPr/>
        </p:nvSpPr>
        <p:spPr>
          <a:xfrm>
            <a:off x="1656811" y="2394066"/>
            <a:ext cx="3371850" cy="1047750"/>
          </a:xfrm>
          <a:prstGeom prst="roundRect">
            <a:avLst/>
          </a:prstGeom>
          <a:solidFill>
            <a:srgbClr val="09B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0" i="0" u="none" strike="noStrike" baseline="0" dirty="0">
                <a:solidFill>
                  <a:srgbClr val="000000"/>
                </a:solidFill>
                <a:latin typeface="Calibri" panose="020F0502020204030204" pitchFamily="34" charset="0"/>
              </a:rPr>
              <a:t>ΔΙΟΙΚΗΤΙΚΕΣ ΕΠΑΛΗΘΕΥΣΕΙΣ</a:t>
            </a:r>
            <a:endParaRPr lang="el-GR" sz="2800" dirty="0"/>
          </a:p>
        </p:txBody>
      </p:sp>
      <p:sp>
        <p:nvSpPr>
          <p:cNvPr id="11" name="Ορθογώνιο: Στρογγύλεμα γωνιών 10">
            <a:extLst>
              <a:ext uri="{FF2B5EF4-FFF2-40B4-BE49-F238E27FC236}">
                <a16:creationId xmlns:a16="http://schemas.microsoft.com/office/drawing/2014/main" id="{A7E1CE76-1297-4EAC-85E4-841DD5AC36D0}"/>
              </a:ext>
            </a:extLst>
          </p:cNvPr>
          <p:cNvSpPr/>
          <p:nvPr/>
        </p:nvSpPr>
        <p:spPr>
          <a:xfrm>
            <a:off x="6630838" y="2394066"/>
            <a:ext cx="3143250" cy="1047750"/>
          </a:xfrm>
          <a:prstGeom prst="roundRect">
            <a:avLst/>
          </a:prstGeom>
          <a:solidFill>
            <a:srgbClr val="09B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rgbClr val="000000"/>
                </a:solidFill>
                <a:latin typeface="Calibri" panose="020F0502020204030204" pitchFamily="34" charset="0"/>
              </a:rPr>
              <a:t>ΕΠΙΤΟΠΙΕΣ</a:t>
            </a:r>
            <a:r>
              <a:rPr lang="el-GR" sz="2800" b="0" i="0" u="none" strike="noStrike" baseline="0" dirty="0">
                <a:solidFill>
                  <a:srgbClr val="000000"/>
                </a:solidFill>
                <a:latin typeface="Calibri" panose="020F0502020204030204" pitchFamily="34" charset="0"/>
              </a:rPr>
              <a:t> ΕΠΙΘΕΩΡΗΣΕΙΣ</a:t>
            </a:r>
            <a:endParaRPr lang="el-GR" sz="2800" dirty="0"/>
          </a:p>
        </p:txBody>
      </p:sp>
    </p:spTree>
    <p:extLst>
      <p:ext uri="{BB962C8B-B14F-4D97-AF65-F5344CB8AC3E}">
        <p14:creationId xmlns:p14="http://schemas.microsoft.com/office/powerpoint/2010/main" val="201108323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CC6E81-7894-4D97-93B3-313F2BE79E28}"/>
              </a:ext>
            </a:extLst>
          </p:cNvPr>
          <p:cNvSpPr txBox="1"/>
          <p:nvPr/>
        </p:nvSpPr>
        <p:spPr>
          <a:xfrm>
            <a:off x="715617" y="384337"/>
            <a:ext cx="11273183" cy="584775"/>
          </a:xfrm>
          <a:prstGeom prst="rect">
            <a:avLst/>
          </a:prstGeom>
          <a:noFill/>
        </p:spPr>
        <p:txBody>
          <a:bodyPr wrap="square">
            <a:spAutoFit/>
          </a:bodyPr>
          <a:lstStyle/>
          <a:p>
            <a:r>
              <a:rPr lang="el-GR" sz="3200" b="1" i="0" u="none" strike="noStrike" baseline="0" dirty="0">
                <a:solidFill>
                  <a:srgbClr val="000000"/>
                </a:solidFill>
                <a:latin typeface="Calibri" panose="020F0502020204030204" pitchFamily="34" charset="0"/>
              </a:rPr>
              <a:t>Μεταβατική Περίοδος Διαχείρισης Έργων ΕΠΑ 2021-2025</a:t>
            </a:r>
            <a:endParaRPr lang="el-GR" sz="3200" dirty="0"/>
          </a:p>
        </p:txBody>
      </p:sp>
      <p:sp>
        <p:nvSpPr>
          <p:cNvPr id="5" name="TextBox 4">
            <a:extLst>
              <a:ext uri="{FF2B5EF4-FFF2-40B4-BE49-F238E27FC236}">
                <a16:creationId xmlns:a16="http://schemas.microsoft.com/office/drawing/2014/main" id="{D719C266-017B-4750-8F38-14361F64673C}"/>
              </a:ext>
            </a:extLst>
          </p:cNvPr>
          <p:cNvSpPr txBox="1"/>
          <p:nvPr/>
        </p:nvSpPr>
        <p:spPr>
          <a:xfrm>
            <a:off x="514350" y="1824461"/>
            <a:ext cx="11536325" cy="4801314"/>
          </a:xfrm>
          <a:prstGeom prst="rect">
            <a:avLst/>
          </a:prstGeom>
          <a:noFill/>
        </p:spPr>
        <p:txBody>
          <a:bodyPr wrap="square">
            <a:spAutoFit/>
          </a:bodyPr>
          <a:lstStyle/>
          <a:p>
            <a:pPr algn="just"/>
            <a:r>
              <a:rPr lang="el-GR" dirty="0"/>
              <a:t>Τα έργα του Ε.Π.Α. 2021-2025, μετά την 1η.1.2026, παραμένουν στις Σ.Α. στις οποίες ήταν ενταγμένα. </a:t>
            </a:r>
          </a:p>
          <a:p>
            <a:pPr algn="just"/>
            <a:endParaRPr lang="el-GR" dirty="0"/>
          </a:p>
          <a:p>
            <a:pPr algn="just"/>
            <a:r>
              <a:rPr lang="el-GR" sz="1800" b="0" i="0" u="none" strike="noStrike" baseline="0" dirty="0">
                <a:solidFill>
                  <a:srgbClr val="000000"/>
                </a:solidFill>
                <a:latin typeface="Calibri" panose="020F0502020204030204" pitchFamily="34" charset="0"/>
              </a:rPr>
              <a:t>Για τα</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ενταγμένα</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έργα</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στο</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Ε.Π.Α.</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2021</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2025,</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συμπεριλαμβανομένων</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των</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έργων</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που</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εντάχθηκαν</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με</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μηδενική</a:t>
            </a:r>
            <a:r>
              <a:rPr lang="en-US" sz="1800" b="0" i="0" u="none" strike="noStrike" baseline="0" dirty="0">
                <a:solidFill>
                  <a:srgbClr val="000000"/>
                </a:solidFill>
                <a:latin typeface="Calibri" panose="020F0502020204030204" pitchFamily="34" charset="0"/>
              </a:rPr>
              <a:t> </a:t>
            </a:r>
            <a:r>
              <a:rPr lang="el-GR" sz="1800" i="0" u="none" strike="noStrike" baseline="0" dirty="0">
                <a:solidFill>
                  <a:srgbClr val="000000"/>
                </a:solidFill>
                <a:latin typeface="Calibri" panose="020F0502020204030204" pitchFamily="34" charset="0"/>
              </a:rPr>
              <a:t>ή</a:t>
            </a:r>
            <a:r>
              <a:rPr lang="en-US" sz="1800" i="0" u="none" strike="noStrike" baseline="0" dirty="0">
                <a:solidFill>
                  <a:srgbClr val="000000"/>
                </a:solidFill>
                <a:latin typeface="Calibri" panose="020F0502020204030204" pitchFamily="34" charset="0"/>
              </a:rPr>
              <a:t> </a:t>
            </a:r>
            <a:r>
              <a:rPr lang="el-GR" sz="1800" i="0" u="none" strike="noStrike" baseline="0" dirty="0">
                <a:solidFill>
                  <a:srgbClr val="000000"/>
                </a:solidFill>
                <a:latin typeface="Calibri" panose="020F0502020204030204" pitchFamily="34" charset="0"/>
              </a:rPr>
              <a:t>περιορισμένη</a:t>
            </a:r>
            <a:r>
              <a:rPr lang="en-US" sz="1800" i="0" u="none" strike="noStrike" baseline="0" dirty="0">
                <a:solidFill>
                  <a:srgbClr val="000000"/>
                </a:solidFill>
                <a:latin typeface="Calibri" panose="020F0502020204030204" pitchFamily="34" charset="0"/>
              </a:rPr>
              <a:t> </a:t>
            </a:r>
            <a:r>
              <a:rPr lang="el-GR" sz="1800" i="0" u="none" strike="noStrike" baseline="0" dirty="0">
                <a:solidFill>
                  <a:srgbClr val="000000"/>
                </a:solidFill>
                <a:latin typeface="Calibri" panose="020F0502020204030204" pitchFamily="34" charset="0"/>
              </a:rPr>
              <a:t>επιλέξιμη</a:t>
            </a:r>
            <a:r>
              <a:rPr lang="en-US" sz="1800" i="0" u="none" strike="noStrike" baseline="0" dirty="0">
                <a:solidFill>
                  <a:srgbClr val="000000"/>
                </a:solidFill>
                <a:latin typeface="Calibri" panose="020F0502020204030204" pitchFamily="34" charset="0"/>
              </a:rPr>
              <a:t> </a:t>
            </a:r>
            <a:r>
              <a:rPr lang="el-GR" sz="1800" i="0" u="none" strike="noStrike" baseline="0" dirty="0">
                <a:solidFill>
                  <a:srgbClr val="000000"/>
                </a:solidFill>
                <a:latin typeface="Calibri" panose="020F0502020204030204" pitchFamily="34" charset="0"/>
              </a:rPr>
              <a:t>δαπάνη</a:t>
            </a:r>
            <a:r>
              <a:rPr lang="en-US" sz="1800" i="0" u="none" strike="noStrike" baseline="0" dirty="0">
                <a:solidFill>
                  <a:srgbClr val="000000"/>
                </a:solidFill>
                <a:latin typeface="Calibri" panose="020F0502020204030204" pitchFamily="34" charset="0"/>
              </a:rPr>
              <a:t> </a:t>
            </a:r>
            <a:r>
              <a:rPr lang="el-GR" sz="1800" i="0" u="none" strike="noStrike" baseline="0" dirty="0">
                <a:solidFill>
                  <a:srgbClr val="000000"/>
                </a:solidFill>
                <a:latin typeface="Calibri" panose="020F0502020204030204" pitchFamily="34" charset="0"/>
              </a:rPr>
              <a:t>στο</a:t>
            </a:r>
            <a:r>
              <a:rPr lang="en-US" sz="1800" i="0" u="none" strike="noStrike" baseline="0" dirty="0">
                <a:solidFill>
                  <a:srgbClr val="000000"/>
                </a:solidFill>
                <a:latin typeface="Calibri" panose="020F0502020204030204" pitchFamily="34" charset="0"/>
              </a:rPr>
              <a:t> </a:t>
            </a:r>
            <a:r>
              <a:rPr lang="el-GR" sz="1800" i="0" u="none" strike="noStrike" baseline="0" dirty="0">
                <a:solidFill>
                  <a:srgbClr val="000000"/>
                </a:solidFill>
                <a:latin typeface="Calibri" panose="020F0502020204030204" pitchFamily="34" charset="0"/>
              </a:rPr>
              <a:t>ΕΠΑ</a:t>
            </a:r>
            <a:r>
              <a:rPr lang="en-US" sz="1800" i="0" u="none" strike="noStrike" baseline="0" dirty="0">
                <a:solidFill>
                  <a:srgbClr val="000000"/>
                </a:solidFill>
                <a:latin typeface="Calibri" panose="020F0502020204030204" pitchFamily="34" charset="0"/>
              </a:rPr>
              <a:t> </a:t>
            </a:r>
            <a:r>
              <a:rPr lang="el-GR" sz="1800" i="0" u="none" strike="noStrike" baseline="0" dirty="0">
                <a:solidFill>
                  <a:srgbClr val="000000"/>
                </a:solidFill>
                <a:latin typeface="Calibri" panose="020F0502020204030204" pitchFamily="34" charset="0"/>
              </a:rPr>
              <a:t>2021-2025,</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οικονομικές</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δεσμεύσεις</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αναλαμβάνονται</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το</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αργότερο</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μέσα</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σε</a:t>
            </a:r>
            <a:r>
              <a:rPr lang="en-US" sz="1800" b="1" i="0" u="none" strike="noStrike" baseline="0" dirty="0">
                <a:solidFill>
                  <a:srgbClr val="000000"/>
                </a:solidFill>
                <a:latin typeface="Calibri" panose="020F0502020204030204" pitchFamily="34" charset="0"/>
              </a:rPr>
              <a:t> </a:t>
            </a:r>
            <a:r>
              <a:rPr lang="el-GR" sz="1800" b="1" i="0" u="none" strike="noStrike" baseline="0" dirty="0" err="1">
                <a:solidFill>
                  <a:srgbClr val="000000"/>
                </a:solidFill>
                <a:latin typeface="Calibri" panose="020F0502020204030204" pitchFamily="34" charset="0"/>
              </a:rPr>
              <a:t>εικοσιτέσσερις</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(24)</a:t>
            </a:r>
            <a:r>
              <a:rPr lang="en-US" sz="1800" b="1" i="0" u="none" strike="noStrike" baseline="0" dirty="0">
                <a:solidFill>
                  <a:srgbClr val="000000"/>
                </a:solidFill>
                <a:latin typeface="Calibri" panose="020F0502020204030204" pitchFamily="34" charset="0"/>
              </a:rPr>
              <a:t> </a:t>
            </a:r>
            <a:r>
              <a:rPr lang="el-GR" sz="1800" b="1" i="0" u="none" strike="noStrike" baseline="0" dirty="0">
                <a:solidFill>
                  <a:srgbClr val="000000"/>
                </a:solidFill>
                <a:latin typeface="Calibri" panose="020F0502020204030204" pitchFamily="34" charset="0"/>
              </a:rPr>
              <a:t>μήνε</a:t>
            </a:r>
            <a:r>
              <a:rPr lang="el-GR" sz="1800" b="0" i="0" u="none" strike="noStrike" baseline="0" dirty="0">
                <a:solidFill>
                  <a:srgbClr val="000000"/>
                </a:solidFill>
                <a:latin typeface="Calibri" panose="020F0502020204030204" pitchFamily="34" charset="0"/>
              </a:rPr>
              <a:t>ς</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από</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την</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ένταξή</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τους</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ή</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την</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παράταση</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που</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τους</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έχει</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δοθεί</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μέχρι</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τη</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δημοσίευση</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του</a:t>
            </a:r>
            <a:r>
              <a:rPr lang="en-US" sz="1800" b="0" i="0" u="none" strike="noStrike" baseline="0" dirty="0">
                <a:solidFill>
                  <a:srgbClr val="000000"/>
                </a:solidFill>
                <a:latin typeface="Calibri" panose="020F0502020204030204" pitchFamily="34" charset="0"/>
              </a:rPr>
              <a:t> </a:t>
            </a:r>
            <a:r>
              <a:rPr lang="el-GR" sz="1800" b="0" i="0" u="none" strike="noStrike" baseline="0" dirty="0">
                <a:solidFill>
                  <a:srgbClr val="000000"/>
                </a:solidFill>
                <a:latin typeface="Calibri" panose="020F0502020204030204" pitchFamily="34" charset="0"/>
              </a:rPr>
              <a:t>ν.5264/2025.</a:t>
            </a:r>
          </a:p>
          <a:p>
            <a:pPr algn="just"/>
            <a:endParaRPr lang="el-GR" sz="1800" b="0" i="0" u="none" strike="noStrike" baseline="0" dirty="0">
              <a:solidFill>
                <a:srgbClr val="000000"/>
              </a:solidFill>
              <a:latin typeface="Calibri" panose="020F0502020204030204" pitchFamily="34" charset="0"/>
            </a:endParaRPr>
          </a:p>
          <a:p>
            <a:pPr algn="just"/>
            <a:r>
              <a:rPr lang="el-GR" dirty="0"/>
              <a:t>Μετά το πέρας της προθεσμίας ή της συνολικής </a:t>
            </a:r>
            <a:r>
              <a:rPr lang="el-GR" dirty="0" err="1"/>
              <a:t>χορηγηθείσας</a:t>
            </a:r>
            <a:r>
              <a:rPr lang="el-GR" dirty="0"/>
              <a:t> παράτασης,</a:t>
            </a:r>
            <a:r>
              <a:rPr lang="el-GR" b="1" dirty="0"/>
              <a:t> το έργο </a:t>
            </a:r>
            <a:r>
              <a:rPr lang="el-GR" b="1" dirty="0" err="1"/>
              <a:t>απεντάσσεται</a:t>
            </a:r>
            <a:r>
              <a:rPr lang="el-GR" b="1" dirty="0"/>
              <a:t> </a:t>
            </a:r>
            <a:r>
              <a:rPr lang="el-GR" dirty="0"/>
              <a:t>με διαπιστωτική πράξη </a:t>
            </a:r>
            <a:r>
              <a:rPr lang="el-GR" b="1" dirty="0"/>
              <a:t>του αρμόδιου Γενικού Γραμματέα Προγράμματος Δημοσίων Επενδύσεων και Εθνικού Προγράμματος Ανάπτυξης.</a:t>
            </a:r>
          </a:p>
          <a:p>
            <a:pPr algn="just"/>
            <a:endParaRPr lang="el-GR" dirty="0"/>
          </a:p>
          <a:p>
            <a:pPr algn="just"/>
            <a:r>
              <a:rPr lang="el-GR" dirty="0"/>
              <a:t>Η παρακολούθηση και ο έλεγχος των έργων, όπως προβλέπεται στο άρθρο 26 του ν. 5264/2025, πραγματοποιείται και για τα ενταγμένα στο ΕΠΑ 2021-2025 έργα, για τα οποία είτε έχει ολοκληρωθεί το φυσικό και οικονομικό τους αντικείμενο, είτε πρόκειται να ολοκληρωθούν μέχρι τις 31.12.2028.</a:t>
            </a:r>
          </a:p>
          <a:p>
            <a:pPr algn="just"/>
            <a:endParaRPr lang="el-GR" dirty="0"/>
          </a:p>
          <a:p>
            <a:pPr algn="just"/>
            <a:r>
              <a:rPr lang="el-GR" dirty="0"/>
              <a:t>Μετά την παρέλευση της τριετίας, τα έργα δεν </a:t>
            </a:r>
            <a:r>
              <a:rPr lang="el-GR" dirty="0" err="1"/>
              <a:t>επανεγγράφονται</a:t>
            </a:r>
            <a:r>
              <a:rPr lang="el-GR" dirty="0"/>
              <a:t> στο ΑΠΔΕ και οι υπηρεσίες μεριμνούν για την ολοκλήρωση ή για τη μεταφορά τους σε άλλο πρόγραμμα.</a:t>
            </a:r>
          </a:p>
        </p:txBody>
      </p:sp>
      <p:sp>
        <p:nvSpPr>
          <p:cNvPr id="6" name="TextBox 5">
            <a:extLst>
              <a:ext uri="{FF2B5EF4-FFF2-40B4-BE49-F238E27FC236}">
                <a16:creationId xmlns:a16="http://schemas.microsoft.com/office/drawing/2014/main" id="{DA4A8539-F2F9-4239-824D-29D10F038ED7}"/>
              </a:ext>
            </a:extLst>
          </p:cNvPr>
          <p:cNvSpPr txBox="1"/>
          <p:nvPr/>
        </p:nvSpPr>
        <p:spPr>
          <a:xfrm>
            <a:off x="514350" y="1212120"/>
            <a:ext cx="6429300" cy="369332"/>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dirty="0"/>
              <a:t> Παρακολούθηση</a:t>
            </a:r>
          </a:p>
        </p:txBody>
      </p:sp>
    </p:spTree>
    <p:extLst>
      <p:ext uri="{BB962C8B-B14F-4D97-AF65-F5344CB8AC3E}">
        <p14:creationId xmlns:p14="http://schemas.microsoft.com/office/powerpoint/2010/main" val="253541170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FD581-0E15-4879-8BF3-6DC65F6BD4B2}"/>
              </a:ext>
            </a:extLst>
          </p:cNvPr>
          <p:cNvSpPr txBox="1"/>
          <p:nvPr/>
        </p:nvSpPr>
        <p:spPr>
          <a:xfrm>
            <a:off x="820601" y="1824460"/>
            <a:ext cx="10550798" cy="923330"/>
          </a:xfrm>
          <a:prstGeom prst="rect">
            <a:avLst/>
          </a:prstGeom>
          <a:noFill/>
        </p:spPr>
        <p:txBody>
          <a:bodyPr wrap="square">
            <a:spAutoFit/>
          </a:bodyPr>
          <a:lstStyle/>
          <a:p>
            <a:pPr algn="just"/>
            <a:r>
              <a:rPr lang="el-GR" dirty="0"/>
              <a:t>Τα έργα του ΕΠΑ 2021-2025 ολοκληρώνονται με την υλοποίηση του φυσικού και οικονομικού αντικειμένου τους, όπως αυτό έχει οριστεί στην απόφαση ένταξης της πράξης, και διαπιστώνεται με την </a:t>
            </a:r>
            <a:r>
              <a:rPr lang="el-GR" b="1" dirty="0"/>
              <a:t>απόφαση ολοκλήρωσης της πράξης</a:t>
            </a:r>
            <a:r>
              <a:rPr lang="el-GR" dirty="0"/>
              <a:t>.</a:t>
            </a:r>
          </a:p>
        </p:txBody>
      </p:sp>
      <p:sp>
        <p:nvSpPr>
          <p:cNvPr id="6" name="TextBox 5">
            <a:extLst>
              <a:ext uri="{FF2B5EF4-FFF2-40B4-BE49-F238E27FC236}">
                <a16:creationId xmlns:a16="http://schemas.microsoft.com/office/drawing/2014/main" id="{3ACF1A1C-4CDB-4321-B450-80AB08058B67}"/>
              </a:ext>
            </a:extLst>
          </p:cNvPr>
          <p:cNvSpPr txBox="1"/>
          <p:nvPr/>
        </p:nvSpPr>
        <p:spPr>
          <a:xfrm>
            <a:off x="715617" y="384337"/>
            <a:ext cx="11273183" cy="584775"/>
          </a:xfrm>
          <a:prstGeom prst="rect">
            <a:avLst/>
          </a:prstGeom>
          <a:noFill/>
        </p:spPr>
        <p:txBody>
          <a:bodyPr wrap="square">
            <a:spAutoFit/>
          </a:bodyPr>
          <a:lstStyle/>
          <a:p>
            <a:r>
              <a:rPr lang="el-GR" sz="3200" b="1" i="0" u="none" strike="noStrike" baseline="0" dirty="0">
                <a:solidFill>
                  <a:srgbClr val="000000"/>
                </a:solidFill>
                <a:latin typeface="Calibri" panose="020F0502020204030204" pitchFamily="34" charset="0"/>
              </a:rPr>
              <a:t>Μεταβατική Περίοδος Διαχείρισης Έργων ΕΠΑ 2021-2025</a:t>
            </a:r>
            <a:endParaRPr lang="el-GR" sz="3200" dirty="0"/>
          </a:p>
        </p:txBody>
      </p:sp>
      <p:sp>
        <p:nvSpPr>
          <p:cNvPr id="8" name="TextBox 7">
            <a:extLst>
              <a:ext uri="{FF2B5EF4-FFF2-40B4-BE49-F238E27FC236}">
                <a16:creationId xmlns:a16="http://schemas.microsoft.com/office/drawing/2014/main" id="{0A4457EF-B043-4867-8109-9BF09FCC7C00}"/>
              </a:ext>
            </a:extLst>
          </p:cNvPr>
          <p:cNvSpPr txBox="1"/>
          <p:nvPr/>
        </p:nvSpPr>
        <p:spPr>
          <a:xfrm>
            <a:off x="715617" y="1212120"/>
            <a:ext cx="6228033" cy="369332"/>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1800" b="1" i="0" u="none" strike="noStrike" baseline="0" dirty="0">
                <a:solidFill>
                  <a:srgbClr val="000000"/>
                </a:solidFill>
                <a:latin typeface="Calibri" panose="020F0502020204030204" pitchFamily="34" charset="0"/>
              </a:rPr>
              <a:t>  Ολοκλήρωση Έργων</a:t>
            </a:r>
            <a:endParaRPr lang="el-GR" dirty="0"/>
          </a:p>
        </p:txBody>
      </p:sp>
      <p:pic>
        <p:nvPicPr>
          <p:cNvPr id="10" name="Εικόνα 9">
            <a:extLst>
              <a:ext uri="{FF2B5EF4-FFF2-40B4-BE49-F238E27FC236}">
                <a16:creationId xmlns:a16="http://schemas.microsoft.com/office/drawing/2014/main" id="{E1C4172F-86B6-4AEC-82EA-4F512EF83B23}"/>
              </a:ext>
            </a:extLst>
          </p:cNvPr>
          <p:cNvPicPr>
            <a:picLocks noChangeAspect="1"/>
          </p:cNvPicPr>
          <p:nvPr/>
        </p:nvPicPr>
        <p:blipFill>
          <a:blip r:embed="rId2"/>
          <a:stretch>
            <a:fillRect/>
          </a:stretch>
        </p:blipFill>
        <p:spPr>
          <a:xfrm>
            <a:off x="4018989" y="3363753"/>
            <a:ext cx="3381812" cy="1218251"/>
          </a:xfrm>
          <a:prstGeom prst="rect">
            <a:avLst/>
          </a:prstGeom>
        </p:spPr>
      </p:pic>
    </p:spTree>
    <p:extLst>
      <p:ext uri="{BB962C8B-B14F-4D97-AF65-F5344CB8AC3E}">
        <p14:creationId xmlns:p14="http://schemas.microsoft.com/office/powerpoint/2010/main" val="15297794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BE0F97E0-1F00-E03D-1D85-BAEBA54C343B}"/>
              </a:ext>
            </a:extLst>
          </p:cNvPr>
          <p:cNvSpPr/>
          <p:nvPr/>
        </p:nvSpPr>
        <p:spPr>
          <a:xfrm>
            <a:off x="688584" y="5682197"/>
            <a:ext cx="5611561" cy="716222"/>
          </a:xfrm>
          <a:prstGeom prst="rect">
            <a:avLst/>
          </a:prstGeom>
        </p:spPr>
        <p:txBody>
          <a:bodyPr wrap="square">
            <a:spAutoFit/>
          </a:bodyPr>
          <a:lstStyle/>
          <a:p>
            <a:pPr>
              <a:lnSpc>
                <a:spcPct val="150000"/>
              </a:lnSpc>
            </a:pPr>
            <a:r>
              <a:rPr lang="el-GR" sz="933" b="1" spc="200" dirty="0">
                <a:solidFill>
                  <a:srgbClr val="004A80"/>
                </a:solidFill>
                <a:ea typeface="+mj-ea"/>
                <a:cs typeface="+mj-cs"/>
              </a:rPr>
              <a:t>ΠΕΡΙΦΕΡΕΙΑ ΚΡΗΤΗΣ</a:t>
            </a:r>
          </a:p>
          <a:p>
            <a:pPr>
              <a:lnSpc>
                <a:spcPct val="150000"/>
              </a:lnSpc>
            </a:pPr>
            <a:r>
              <a:rPr lang="el-GR" sz="933" b="1" spc="200" dirty="0">
                <a:solidFill>
                  <a:srgbClr val="004A80"/>
                </a:solidFill>
                <a:ea typeface="+mj-ea"/>
                <a:cs typeface="+mj-cs"/>
              </a:rPr>
              <a:t>ΓΕΝΙΚΗ ΔΙΕΥΘΥΝΣΗ ΑΝΑΠΤΥΞΙΑΚΟΥ ΠΡΟΓΡΑΜΜΑΤΙΣΜΟΥ </a:t>
            </a:r>
            <a:br>
              <a:rPr lang="el-GR" sz="933" b="1" spc="200" dirty="0">
                <a:solidFill>
                  <a:srgbClr val="004A80"/>
                </a:solidFill>
                <a:ea typeface="+mj-ea"/>
                <a:cs typeface="+mj-cs"/>
              </a:rPr>
            </a:br>
            <a:r>
              <a:rPr lang="el-GR" sz="933" b="1" spc="200" dirty="0">
                <a:solidFill>
                  <a:srgbClr val="004A80"/>
                </a:solidFill>
                <a:ea typeface="+mj-ea"/>
                <a:cs typeface="+mj-cs"/>
              </a:rPr>
              <a:t>ΔΙΕΥΘΥΝΣΗ ΣΧΕΔΙΑΣΜΟΥ ΚΑΙ ΠΕΡΙΦΕΡΕΙΑΚΟΥ ΠΡΟΓΡΑΜΜΑΤΟΣ ΑΝΑΠΤΥΞΗΣ</a:t>
            </a:r>
            <a:endParaRPr lang="en-US" sz="933" b="1" spc="200" dirty="0">
              <a:solidFill>
                <a:srgbClr val="004A80"/>
              </a:solidFill>
              <a:ea typeface="+mj-ea"/>
              <a:cs typeface="+mj-cs"/>
            </a:endParaRPr>
          </a:p>
        </p:txBody>
      </p:sp>
      <p:pic>
        <p:nvPicPr>
          <p:cNvPr id="6" name="Εικόνα 5" descr="Εικόνα που περιέχει παιδική τέχνη, παιχνίδι&#10;&#10;Περιγραφή που δημιουργήθηκε αυτόματα">
            <a:extLst>
              <a:ext uri="{FF2B5EF4-FFF2-40B4-BE49-F238E27FC236}">
                <a16:creationId xmlns:a16="http://schemas.microsoft.com/office/drawing/2014/main" id="{ED827709-AC2D-EDBC-B7D7-2B65CE64E11E}"/>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8583" y="4901919"/>
            <a:ext cx="1560556" cy="780278"/>
          </a:xfrm>
          <a:prstGeom prst="rect">
            <a:avLst/>
          </a:prstGeom>
        </p:spPr>
      </p:pic>
      <p:pic>
        <p:nvPicPr>
          <p:cNvPr id="3" name="Picture 2" descr="Diapositiva 1">
            <a:extLst>
              <a:ext uri="{FF2B5EF4-FFF2-40B4-BE49-F238E27FC236}">
                <a16:creationId xmlns:a16="http://schemas.microsoft.com/office/drawing/2014/main" id="{3D219AFD-721F-C43E-F3D2-F8D2AAB78EA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303" y="793630"/>
            <a:ext cx="5400136" cy="3905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3301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D30004-9323-4AD6-B7C0-B7CBCD96D9DF}"/>
              </a:ext>
            </a:extLst>
          </p:cNvPr>
          <p:cNvSpPr>
            <a:spLocks noGrp="1"/>
          </p:cNvSpPr>
          <p:nvPr>
            <p:ph type="title"/>
          </p:nvPr>
        </p:nvSpPr>
        <p:spPr>
          <a:xfrm>
            <a:off x="561363" y="439342"/>
            <a:ext cx="10515600" cy="1325563"/>
          </a:xfrm>
        </p:spPr>
        <p:txBody>
          <a:bodyPr>
            <a:normAutofit/>
          </a:bodyPr>
          <a:lstStyle/>
          <a:p>
            <a:r>
              <a:rPr lang="el-GR" sz="3600" b="1" dirty="0">
                <a:solidFill>
                  <a:srgbClr val="002F63"/>
                </a:solidFill>
                <a:effectLst/>
              </a:rPr>
              <a:t>ΠΠΑ Περιφέρειας Κρήτης 2026-2030</a:t>
            </a:r>
            <a:br>
              <a:rPr lang="el-GR" sz="3600" b="1" dirty="0">
                <a:effectLst/>
              </a:rPr>
            </a:br>
            <a:endParaRPr lang="el-GR" sz="3600" dirty="0"/>
          </a:p>
        </p:txBody>
      </p:sp>
      <p:sp>
        <p:nvSpPr>
          <p:cNvPr id="4" name="TextBox 3">
            <a:extLst>
              <a:ext uri="{FF2B5EF4-FFF2-40B4-BE49-F238E27FC236}">
                <a16:creationId xmlns:a16="http://schemas.microsoft.com/office/drawing/2014/main" id="{183346C7-2521-4ADA-B888-09600C6B9B04}"/>
              </a:ext>
            </a:extLst>
          </p:cNvPr>
          <p:cNvSpPr txBox="1"/>
          <p:nvPr/>
        </p:nvSpPr>
        <p:spPr>
          <a:xfrm>
            <a:off x="660340" y="1553540"/>
            <a:ext cx="10722035" cy="2523768"/>
          </a:xfrm>
          <a:prstGeom prst="rect">
            <a:avLst/>
          </a:prstGeom>
          <a:noFill/>
        </p:spPr>
        <p:txBody>
          <a:bodyPr wrap="square">
            <a:spAutoFit/>
          </a:bodyPr>
          <a:lstStyle/>
          <a:p>
            <a:pPr algn="just"/>
            <a:r>
              <a:rPr lang="el-GR" sz="1600" b="0" i="0" dirty="0">
                <a:solidFill>
                  <a:srgbClr val="1A1A1A"/>
                </a:solidFill>
                <a:effectLst/>
              </a:rPr>
              <a:t>Με την </a:t>
            </a:r>
            <a:r>
              <a:rPr lang="el-GR" sz="1600" b="1" i="0" dirty="0">
                <a:solidFill>
                  <a:srgbClr val="1A1A1A"/>
                </a:solidFill>
                <a:effectLst/>
              </a:rPr>
              <a:t>αρ. 2925 ΕΞ 2026 Απόφαση Αναπληρωτή Υπουργού Εθνικής Οικονομίας και Οικονομικών (ΦΕΚ 154/ B’/19.1.2026), εγκρίθηκε το Περιφερειακό Πρόγραμμα Ανάπτυξης (ΠΠΑ) Κρήτης</a:t>
            </a:r>
            <a:r>
              <a:rPr lang="el-GR" sz="1600" b="0" i="0" dirty="0">
                <a:solidFill>
                  <a:srgbClr val="1A1A1A"/>
                </a:solidFill>
                <a:effectLst/>
              </a:rPr>
              <a:t> στο Εθνικό Πρόγραμμα Ανάπτυξης (ΕΠΑ) της Προγραμματικής Περιόδου 2026-2030.</a:t>
            </a:r>
          </a:p>
          <a:p>
            <a:pPr algn="just"/>
            <a:endParaRPr lang="el-GR" sz="1600" b="0" i="0" dirty="0">
              <a:solidFill>
                <a:srgbClr val="1A1A1A"/>
              </a:solidFill>
              <a:effectLst/>
            </a:endParaRPr>
          </a:p>
          <a:p>
            <a:pPr algn="just"/>
            <a:r>
              <a:rPr lang="el-GR" sz="1600" b="0" i="0" dirty="0" err="1">
                <a:solidFill>
                  <a:srgbClr val="1A1A1A"/>
                </a:solidFill>
                <a:effectLst/>
              </a:rPr>
              <a:t>To</a:t>
            </a:r>
            <a:r>
              <a:rPr lang="el-GR" sz="1600" b="0" i="0" dirty="0">
                <a:solidFill>
                  <a:srgbClr val="1A1A1A"/>
                </a:solidFill>
                <a:effectLst/>
              </a:rPr>
              <a:t> Περιφερειακό Πρόγραμμα Ανάπτυξης Κρήτης (ΠΠΑ) θεσπίστηκε στα πλαίσια του Εθνικού Προγράμματος Ανάπτυξης (ΕΠΑ) με το ν. 5264/2025 (ΦΕΚ </a:t>
            </a:r>
            <a:r>
              <a:rPr lang="el-GR" sz="1600" dirty="0">
                <a:solidFill>
                  <a:srgbClr val="1A1A1A"/>
                </a:solidFill>
              </a:rPr>
              <a:t>239/Α’/19.12.2025) με σκοπό τον καθορισμό πολυετούς στρατηγικού προγραμματισμού </a:t>
            </a:r>
            <a:r>
              <a:rPr lang="el-GR" sz="1600" b="0" i="0" dirty="0">
                <a:solidFill>
                  <a:srgbClr val="1A1A1A"/>
                </a:solidFill>
                <a:effectLst/>
              </a:rPr>
              <a:t>στην ελληνική επικράτεια, την ενίσχυση της ανθεκτικότητας της ελληνικής οικονομίας και την εδραίωση μίας κοινωνικά δίκαιης ανάπτυξης.</a:t>
            </a:r>
          </a:p>
          <a:p>
            <a:pPr algn="just"/>
            <a:endParaRPr lang="el-GR" sz="1600" b="1" i="0" dirty="0">
              <a:solidFill>
                <a:srgbClr val="1A1A1A"/>
              </a:solidFill>
              <a:effectLst/>
            </a:endParaRPr>
          </a:p>
          <a:p>
            <a:pPr algn="just"/>
            <a:endParaRPr lang="el-GR" sz="1400" b="0" i="0" dirty="0">
              <a:solidFill>
                <a:srgbClr val="1A1A1A"/>
              </a:solidFill>
              <a:effectLst/>
            </a:endParaRPr>
          </a:p>
        </p:txBody>
      </p:sp>
      <p:pic>
        <p:nvPicPr>
          <p:cNvPr id="5" name="Εικόνα 4"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7918633B-01CE-4A91-A380-DE0B906EF5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3872" y="4077308"/>
            <a:ext cx="3379888" cy="1905839"/>
          </a:xfrm>
          <a:prstGeom prst="rect">
            <a:avLst/>
          </a:prstGeom>
        </p:spPr>
      </p:pic>
      <p:pic>
        <p:nvPicPr>
          <p:cNvPr id="6" name="Εικόνα 5" descr="Εικόνα που περιέχει παιδική τέχνη, κείμενο&#10;&#10;Περιγραφή που δημιουργήθηκε αυτόματα">
            <a:extLst>
              <a:ext uri="{FF2B5EF4-FFF2-40B4-BE49-F238E27FC236}">
                <a16:creationId xmlns:a16="http://schemas.microsoft.com/office/drawing/2014/main" id="{33DF4902-6483-484E-964D-6C825988FC3D}"/>
              </a:ext>
            </a:extLst>
          </p:cNvPr>
          <p:cNvPicPr>
            <a:picLocks noChangeAspect="1"/>
          </p:cNvPicPr>
          <p:nvPr/>
        </p:nvPicPr>
        <p:blipFill rotWithShape="1">
          <a:blip r:embed="rId3">
            <a:extLst>
              <a:ext uri="{28A0092B-C50C-407E-A947-70E740481C1C}">
                <a14:useLocalDpi xmlns:a14="http://schemas.microsoft.com/office/drawing/2010/main" val="0"/>
              </a:ext>
            </a:extLst>
          </a:blip>
          <a:srcRect t="8279"/>
          <a:stretch/>
        </p:blipFill>
        <p:spPr>
          <a:xfrm>
            <a:off x="6095999" y="4430644"/>
            <a:ext cx="3379887" cy="1575877"/>
          </a:xfrm>
          <a:prstGeom prst="rect">
            <a:avLst/>
          </a:prstGeom>
        </p:spPr>
      </p:pic>
    </p:spTree>
    <p:extLst>
      <p:ext uri="{BB962C8B-B14F-4D97-AF65-F5344CB8AC3E}">
        <p14:creationId xmlns:p14="http://schemas.microsoft.com/office/powerpoint/2010/main" val="427710341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D96F06E5-F662-4CC3-8B2B-8178EEF986EF}"/>
              </a:ext>
            </a:extLst>
          </p:cNvPr>
          <p:cNvSpPr>
            <a:spLocks noGrp="1"/>
          </p:cNvSpPr>
          <p:nvPr>
            <p:ph type="title"/>
          </p:nvPr>
        </p:nvSpPr>
        <p:spPr>
          <a:xfrm>
            <a:off x="1" y="0"/>
            <a:ext cx="3848099" cy="6858000"/>
          </a:xfrm>
          <a:solidFill>
            <a:srgbClr val="09B3CC"/>
          </a:solidFill>
        </p:spPr>
        <p:txBody>
          <a:bodyPr lIns="234000">
            <a:normAutofit/>
          </a:bodyPr>
          <a:lstStyle/>
          <a:p>
            <a:r>
              <a:rPr lang="el-GR" sz="3600" spc="100" dirty="0"/>
              <a:t>ΠΠΑ Κρήτης</a:t>
            </a:r>
            <a:br>
              <a:rPr lang="el-GR" sz="3600" spc="100" dirty="0"/>
            </a:br>
            <a:r>
              <a:rPr lang="el-GR" sz="3600" spc="100" dirty="0"/>
              <a:t>2026-2030</a:t>
            </a:r>
            <a:br>
              <a:rPr lang="el-GR" dirty="0"/>
            </a:br>
            <a:r>
              <a:rPr lang="el-GR" sz="2400" dirty="0"/>
              <a:t>Το ολοκληρωμένο αναπτυξιακό πλαίσιο του ΠΠΑ Κρήτης 2026-2030 διαρθρώνεται στους ακόλουθους 6+1 Αναπτυξιακούς Στόχους</a:t>
            </a:r>
            <a:br>
              <a:rPr lang="el-GR" sz="2400" dirty="0"/>
            </a:br>
            <a:br>
              <a:rPr lang="el-GR" sz="3200" i="1" dirty="0">
                <a:effectLst>
                  <a:outerShdw blurRad="38100" dist="38100" dir="2700000" algn="tl">
                    <a:srgbClr val="000000">
                      <a:alpha val="43137"/>
                    </a:srgbClr>
                  </a:outerShdw>
                </a:effectLst>
              </a:rPr>
            </a:br>
            <a:br>
              <a:rPr lang="el-GR" dirty="0"/>
            </a:br>
            <a:endParaRPr lang="el-GR"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Θέση περιεχομένου 4">
            <a:extLst>
              <a:ext uri="{FF2B5EF4-FFF2-40B4-BE49-F238E27FC236}">
                <a16:creationId xmlns:a16="http://schemas.microsoft.com/office/drawing/2014/main" id="{D8F1E017-CD5C-4B02-B2E0-4201B099BF58}"/>
              </a:ext>
            </a:extLst>
          </p:cNvPr>
          <p:cNvPicPr>
            <a:picLocks noGrp="1" noChangeAspect="1"/>
          </p:cNvPicPr>
          <p:nvPr>
            <p:ph idx="1"/>
          </p:nvPr>
        </p:nvPicPr>
        <p:blipFill>
          <a:blip r:embed="rId2"/>
          <a:stretch>
            <a:fillRect/>
          </a:stretch>
        </p:blipFill>
        <p:spPr>
          <a:xfrm>
            <a:off x="3961230" y="1310278"/>
            <a:ext cx="8117639" cy="3895596"/>
          </a:xfrm>
        </p:spPr>
      </p:pic>
    </p:spTree>
    <p:extLst>
      <p:ext uri="{BB962C8B-B14F-4D97-AF65-F5344CB8AC3E}">
        <p14:creationId xmlns:p14="http://schemas.microsoft.com/office/powerpoint/2010/main" val="2961968024"/>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FD581-0E15-4879-8BF3-6DC65F6BD4B2}"/>
              </a:ext>
            </a:extLst>
          </p:cNvPr>
          <p:cNvSpPr txBox="1"/>
          <p:nvPr/>
        </p:nvSpPr>
        <p:spPr>
          <a:xfrm>
            <a:off x="439599" y="1568592"/>
            <a:ext cx="4672332" cy="4204356"/>
          </a:xfrm>
          <a:prstGeom prst="rect">
            <a:avLst/>
          </a:prstGeom>
          <a:noFill/>
        </p:spPr>
        <p:txBody>
          <a:bodyPr wrap="square">
            <a:spAutoFit/>
          </a:bodyPr>
          <a:lstStyle/>
          <a:p>
            <a:pPr algn="just">
              <a:lnSpc>
                <a:spcPct val="150000"/>
              </a:lnSpc>
            </a:pPr>
            <a:r>
              <a:rPr lang="el-GR" dirty="0"/>
              <a:t>Έχουν </a:t>
            </a:r>
            <a:r>
              <a:rPr lang="el-GR" b="1" dirty="0"/>
              <a:t>ενεργοποιηθεί όλες οι προβλεπόμενες Προσκλήσεις</a:t>
            </a:r>
            <a:r>
              <a:rPr lang="el-GR" dirty="0"/>
              <a:t>, λαμβάνοντας υπόψη τα υποβληθέντα αιτήματα και την  προτεραιοποίηση των έργων κάθε Δήμου, </a:t>
            </a:r>
            <a:r>
              <a:rPr lang="el-GR" b="1" dirty="0"/>
              <a:t>μέχρι την εξάντληση του ανώτατου ορίου χρηματοδότησης των 2.000.000 € ανά Δήμο</a:t>
            </a:r>
            <a:r>
              <a:rPr lang="el-GR" dirty="0"/>
              <a:t>.</a:t>
            </a:r>
          </a:p>
          <a:p>
            <a:pPr algn="just">
              <a:lnSpc>
                <a:spcPct val="150000"/>
              </a:lnSpc>
            </a:pPr>
            <a:endParaRPr lang="el-GR" dirty="0"/>
          </a:p>
          <a:p>
            <a:pPr algn="just">
              <a:lnSpc>
                <a:spcPct val="150000"/>
              </a:lnSpc>
            </a:pPr>
            <a:r>
              <a:rPr lang="el-GR" b="1" dirty="0"/>
              <a:t>Δεν είναι δυνατή η υποβολή νέων αιτημάτων χρηματοδότησης.</a:t>
            </a:r>
            <a:r>
              <a:rPr lang="el-GR" dirty="0"/>
              <a:t> </a:t>
            </a:r>
          </a:p>
          <a:p>
            <a:pPr algn="just">
              <a:lnSpc>
                <a:spcPct val="150000"/>
              </a:lnSpc>
            </a:pPr>
            <a:endParaRPr lang="el-GR" dirty="0"/>
          </a:p>
        </p:txBody>
      </p:sp>
      <p:sp>
        <p:nvSpPr>
          <p:cNvPr id="8" name="TextBox 7">
            <a:extLst>
              <a:ext uri="{FF2B5EF4-FFF2-40B4-BE49-F238E27FC236}">
                <a16:creationId xmlns:a16="http://schemas.microsoft.com/office/drawing/2014/main" id="{0A4457EF-B043-4867-8109-9BF09FCC7C00}"/>
              </a:ext>
            </a:extLst>
          </p:cNvPr>
          <p:cNvSpPr txBox="1"/>
          <p:nvPr/>
        </p:nvSpPr>
        <p:spPr>
          <a:xfrm>
            <a:off x="439599" y="153807"/>
            <a:ext cx="8538937" cy="646331"/>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3600" b="1" i="0" u="none" strike="noStrike" baseline="0" dirty="0">
                <a:solidFill>
                  <a:srgbClr val="000000"/>
                </a:solidFill>
                <a:latin typeface="Calibri" panose="020F0502020204030204" pitchFamily="34" charset="0"/>
              </a:rPr>
              <a:t>Ενεργοποίηση προσκλήσεων</a:t>
            </a:r>
          </a:p>
        </p:txBody>
      </p:sp>
      <p:sp>
        <p:nvSpPr>
          <p:cNvPr id="10" name="TextBox 9">
            <a:extLst>
              <a:ext uri="{FF2B5EF4-FFF2-40B4-BE49-F238E27FC236}">
                <a16:creationId xmlns:a16="http://schemas.microsoft.com/office/drawing/2014/main" id="{0DC1ADF0-A6B6-40C8-9A6F-575A0AA437D0}"/>
              </a:ext>
            </a:extLst>
          </p:cNvPr>
          <p:cNvSpPr txBox="1"/>
          <p:nvPr/>
        </p:nvSpPr>
        <p:spPr>
          <a:xfrm>
            <a:off x="5521234" y="1691027"/>
            <a:ext cx="5155475" cy="3693319"/>
          </a:xfrm>
          <a:prstGeom prst="rect">
            <a:avLst/>
          </a:prstGeom>
          <a:noFill/>
        </p:spPr>
        <p:txBody>
          <a:bodyPr wrap="square">
            <a:spAutoFit/>
          </a:bodyPr>
          <a:lstStyle/>
          <a:p>
            <a:pPr algn="just"/>
            <a:r>
              <a:rPr lang="el-GR" b="1" dirty="0"/>
              <a:t>Πριν προχωρήσετε στην υποβολή </a:t>
            </a:r>
            <a:r>
              <a:rPr lang="el-GR" dirty="0"/>
              <a:t>των προτεινόμενων έργων θα πρέπει να έχετε λάβει σχετική ενημέρωση από την Υπηρεσία για τα έργα που εντάσσονται στην εκάστοτε πρόσκληση σύμφωνα με τα υποβληθέντα αιτήματα σας.</a:t>
            </a:r>
          </a:p>
          <a:p>
            <a:pPr algn="just"/>
            <a:endParaRPr lang="el-GR" dirty="0"/>
          </a:p>
          <a:p>
            <a:pPr algn="just"/>
            <a:r>
              <a:rPr lang="el-GR" dirty="0"/>
              <a:t>Δεν επιτρέπεται η υποβολή διαφορετικού έργου από τα υποβληθέντα αιτήματα χωρίς προηγούμενη ενημέρωση – έγκριση της Υπηρεσίας.</a:t>
            </a:r>
            <a:endParaRPr lang="el-GR" b="1" dirty="0"/>
          </a:p>
          <a:p>
            <a:pPr algn="just"/>
            <a:endParaRPr lang="el-GR" b="1" dirty="0"/>
          </a:p>
          <a:p>
            <a:pPr algn="just"/>
            <a:r>
              <a:rPr lang="el-GR" b="1" dirty="0"/>
              <a:t>Δεν προβλέπεται παράταση</a:t>
            </a:r>
            <a:r>
              <a:rPr lang="el-GR" dirty="0"/>
              <a:t> της καταληκτικής ημερομηνίας υποβολής προτάσεων στις Προσκλήσεις.</a:t>
            </a:r>
          </a:p>
        </p:txBody>
      </p:sp>
      <p:sp>
        <p:nvSpPr>
          <p:cNvPr id="14" name="TextBox 13">
            <a:extLst>
              <a:ext uri="{FF2B5EF4-FFF2-40B4-BE49-F238E27FC236}">
                <a16:creationId xmlns:a16="http://schemas.microsoft.com/office/drawing/2014/main" id="{E5ABF563-D600-4D50-96CB-4931A8B2EC80}"/>
              </a:ext>
            </a:extLst>
          </p:cNvPr>
          <p:cNvSpPr txBox="1"/>
          <p:nvPr/>
        </p:nvSpPr>
        <p:spPr>
          <a:xfrm>
            <a:off x="439599" y="999699"/>
            <a:ext cx="4672332" cy="369332"/>
          </a:xfrm>
          <a:prstGeom prst="rect">
            <a:avLst/>
          </a:prstGeom>
          <a:solidFill>
            <a:srgbClr val="94EEFA"/>
          </a:solidFill>
        </p:spPr>
        <p:txBody>
          <a:bodyPr wrap="square">
            <a:spAutoFit/>
          </a:bodyPr>
          <a:lstStyle/>
          <a:p>
            <a:r>
              <a:rPr lang="el-GR" b="1" dirty="0"/>
              <a:t>Έως σήμερα</a:t>
            </a:r>
          </a:p>
        </p:txBody>
      </p:sp>
      <p:sp>
        <p:nvSpPr>
          <p:cNvPr id="15" name="TextBox 14">
            <a:extLst>
              <a:ext uri="{FF2B5EF4-FFF2-40B4-BE49-F238E27FC236}">
                <a16:creationId xmlns:a16="http://schemas.microsoft.com/office/drawing/2014/main" id="{91A8C65F-4438-4F9C-B592-7F661188E2D1}"/>
              </a:ext>
            </a:extLst>
          </p:cNvPr>
          <p:cNvSpPr txBox="1"/>
          <p:nvPr/>
        </p:nvSpPr>
        <p:spPr>
          <a:xfrm>
            <a:off x="5521234" y="999699"/>
            <a:ext cx="5155475" cy="369332"/>
          </a:xfrm>
          <a:prstGeom prst="rect">
            <a:avLst/>
          </a:prstGeom>
          <a:solidFill>
            <a:srgbClr val="94EEFA"/>
          </a:solidFill>
        </p:spPr>
        <p:txBody>
          <a:bodyPr wrap="square">
            <a:spAutoFit/>
          </a:bodyPr>
          <a:lstStyle/>
          <a:p>
            <a:r>
              <a:rPr lang="el-GR" b="1" dirty="0"/>
              <a:t>Σημαντικές επισημάνσεις</a:t>
            </a:r>
          </a:p>
        </p:txBody>
      </p:sp>
    </p:spTree>
    <p:extLst>
      <p:ext uri="{BB962C8B-B14F-4D97-AF65-F5344CB8AC3E}">
        <p14:creationId xmlns:p14="http://schemas.microsoft.com/office/powerpoint/2010/main" val="320319404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0" grpId="0"/>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FD581-0E15-4879-8BF3-6DC65F6BD4B2}"/>
              </a:ext>
            </a:extLst>
          </p:cNvPr>
          <p:cNvSpPr txBox="1"/>
          <p:nvPr/>
        </p:nvSpPr>
        <p:spPr>
          <a:xfrm>
            <a:off x="376100" y="1428991"/>
            <a:ext cx="5110300" cy="5109091"/>
          </a:xfrm>
          <a:prstGeom prst="rect">
            <a:avLst/>
          </a:prstGeom>
          <a:noFill/>
        </p:spPr>
        <p:txBody>
          <a:bodyPr wrap="square">
            <a:spAutoFit/>
          </a:bodyPr>
          <a:lstStyle/>
          <a:p>
            <a:pPr algn="just"/>
            <a:r>
              <a:rPr lang="el-GR" sz="1600" dirty="0"/>
              <a:t>Κατά την υποβολή της πρότασης θα πρέπει τα προτεινόμενα έργα να διαθέτουν </a:t>
            </a:r>
            <a:r>
              <a:rPr lang="el-GR" sz="1600" b="1" dirty="0"/>
              <a:t>πλήρη ωριμότητα </a:t>
            </a:r>
            <a:r>
              <a:rPr lang="el-GR" sz="1600" dirty="0"/>
              <a:t>(εξασφάλιση του συνόλου των απαιτούμενων άδειων και εγκρίσεων ανάλογα με τη φύση του έργου καθώς και τεύχη δημοπράτησης). Έτσι ώστε να είναι δυνατή η άμεση δημοπράτηση με την ένταξη των έργων.</a:t>
            </a:r>
            <a:r>
              <a:rPr lang="en-US" sz="1600" dirty="0"/>
              <a:t> </a:t>
            </a:r>
            <a:r>
              <a:rPr lang="el-GR" sz="1600" dirty="0"/>
              <a:t>Ειδικότερα, θα πρέπει να επισυνάπτονται τα ακόλουθα:</a:t>
            </a:r>
          </a:p>
          <a:p>
            <a:pPr algn="just"/>
            <a:endParaRPr lang="el-GR" sz="1600" dirty="0"/>
          </a:p>
          <a:p>
            <a:pPr marL="285750" indent="-285750" algn="just">
              <a:buFont typeface="Wingdings" panose="05000000000000000000" pitchFamily="2" charset="2"/>
              <a:buChar char="ü"/>
            </a:pPr>
            <a:r>
              <a:rPr lang="el-GR" sz="1800" dirty="0">
                <a:solidFill>
                  <a:srgbClr val="000000"/>
                </a:solidFill>
                <a:effectLst/>
                <a:ea typeface="Times New Roman" panose="02020603050405020304" pitchFamily="18" charset="0"/>
                <a:cs typeface="Times New Roman" panose="02020603050405020304" pitchFamily="18" charset="0"/>
              </a:rPr>
              <a:t>Οι </a:t>
            </a:r>
            <a:r>
              <a:rPr lang="el-GR" sz="1800" b="1" dirty="0">
                <a:solidFill>
                  <a:srgbClr val="000000"/>
                </a:solidFill>
                <a:effectLst/>
                <a:ea typeface="Times New Roman" panose="02020603050405020304" pitchFamily="18" charset="0"/>
                <a:cs typeface="Times New Roman" panose="02020603050405020304" pitchFamily="18" charset="0"/>
              </a:rPr>
              <a:t>εγκεκριμένες μελέτες </a:t>
            </a:r>
            <a:r>
              <a:rPr lang="el-GR" sz="1800" dirty="0">
                <a:solidFill>
                  <a:srgbClr val="000000"/>
                </a:solidFill>
                <a:effectLst/>
                <a:ea typeface="Times New Roman" panose="02020603050405020304" pitchFamily="18" charset="0"/>
                <a:cs typeface="Times New Roman" panose="02020603050405020304" pitchFamily="18" charset="0"/>
              </a:rPr>
              <a:t>με συνημμένα όλα τα τεύχη και σχέδια, καθώς και οι </a:t>
            </a:r>
            <a:r>
              <a:rPr lang="el-GR" sz="1800" b="1" dirty="0">
                <a:solidFill>
                  <a:srgbClr val="000000"/>
                </a:solidFill>
                <a:effectLst/>
                <a:ea typeface="Times New Roman" panose="02020603050405020304" pitchFamily="18" charset="0"/>
                <a:cs typeface="Times New Roman" panose="02020603050405020304" pitchFamily="18" charset="0"/>
              </a:rPr>
              <a:t>εγκριτικές τους αποφάσεις</a:t>
            </a:r>
            <a:r>
              <a:rPr lang="el-GR" sz="1800" dirty="0">
                <a:solidFill>
                  <a:srgbClr val="000000"/>
                </a:solidFill>
                <a:effectLst/>
                <a:ea typeface="Times New Roman" panose="02020603050405020304" pitchFamily="18" charset="0"/>
                <a:cs typeface="Times New Roman" panose="02020603050405020304" pitchFamily="18" charset="0"/>
              </a:rPr>
              <a:t>, όπως αναγράφονται στον Πίνακα αποτύπωσης των αναγκαίων, τεχνικών υποστηρικτικών μελετών και της ωρίμανσης Πράξης</a:t>
            </a:r>
            <a:endParaRPr lang="el-GR" dirty="0">
              <a:ea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endParaRPr lang="el-GR" sz="1800" dirty="0">
              <a:solidFill>
                <a:srgbClr val="000000"/>
              </a:solidFill>
              <a:effectLst/>
              <a:ea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l-GR" sz="1800" dirty="0">
                <a:solidFill>
                  <a:srgbClr val="000000"/>
                </a:solidFill>
                <a:effectLst/>
                <a:ea typeface="Times New Roman" panose="02020603050405020304" pitchFamily="18" charset="0"/>
                <a:cs typeface="Times New Roman" panose="02020603050405020304" pitchFamily="18" charset="0"/>
              </a:rPr>
              <a:t>Οι </a:t>
            </a:r>
            <a:r>
              <a:rPr lang="el-GR" sz="1800" b="1" dirty="0">
                <a:solidFill>
                  <a:srgbClr val="000000"/>
                </a:solidFill>
                <a:effectLst/>
                <a:ea typeface="Times New Roman" panose="02020603050405020304" pitchFamily="18" charset="0"/>
                <a:cs typeface="Times New Roman" panose="02020603050405020304" pitchFamily="18" charset="0"/>
              </a:rPr>
              <a:t>άδειες και εγκρίσεις </a:t>
            </a:r>
            <a:r>
              <a:rPr lang="el-GR" sz="1800" dirty="0">
                <a:solidFill>
                  <a:srgbClr val="000000"/>
                </a:solidFill>
                <a:effectLst/>
                <a:ea typeface="Times New Roman" panose="02020603050405020304" pitchFamily="18" charset="0"/>
                <a:cs typeface="Times New Roman" panose="02020603050405020304" pitchFamily="18" charset="0"/>
              </a:rPr>
              <a:t>όπως αναγράφονται στον Πίνακα αποτύπωσης των αδειών και εγκρίσεων του συνόλου της πράξης και του βαθμού προόδου αυτής.</a:t>
            </a:r>
          </a:p>
        </p:txBody>
      </p:sp>
      <p:sp>
        <p:nvSpPr>
          <p:cNvPr id="8" name="TextBox 7">
            <a:extLst>
              <a:ext uri="{FF2B5EF4-FFF2-40B4-BE49-F238E27FC236}">
                <a16:creationId xmlns:a16="http://schemas.microsoft.com/office/drawing/2014/main" id="{0A4457EF-B043-4867-8109-9BF09FCC7C00}"/>
              </a:ext>
            </a:extLst>
          </p:cNvPr>
          <p:cNvSpPr txBox="1"/>
          <p:nvPr/>
        </p:nvSpPr>
        <p:spPr>
          <a:xfrm>
            <a:off x="457017" y="110264"/>
            <a:ext cx="8538937" cy="646331"/>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3600" b="1" i="0" u="none" strike="noStrike" baseline="0" dirty="0">
                <a:solidFill>
                  <a:srgbClr val="000000"/>
                </a:solidFill>
                <a:latin typeface="Calibri" panose="020F0502020204030204" pitchFamily="34" charset="0"/>
              </a:rPr>
              <a:t>Σημεία προσοχής κατά την υποβολή</a:t>
            </a:r>
          </a:p>
        </p:txBody>
      </p:sp>
      <p:sp>
        <p:nvSpPr>
          <p:cNvPr id="6" name="TextBox 5">
            <a:extLst>
              <a:ext uri="{FF2B5EF4-FFF2-40B4-BE49-F238E27FC236}">
                <a16:creationId xmlns:a16="http://schemas.microsoft.com/office/drawing/2014/main" id="{9FF02A3F-D622-4EA5-8338-9A3DCD58BD26}"/>
              </a:ext>
            </a:extLst>
          </p:cNvPr>
          <p:cNvSpPr txBox="1"/>
          <p:nvPr/>
        </p:nvSpPr>
        <p:spPr>
          <a:xfrm>
            <a:off x="5886991" y="1574854"/>
            <a:ext cx="5110301" cy="2308324"/>
          </a:xfrm>
          <a:prstGeom prst="rect">
            <a:avLst/>
          </a:prstGeom>
          <a:noFill/>
        </p:spPr>
        <p:txBody>
          <a:bodyPr wrap="square">
            <a:spAutoFit/>
          </a:bodyPr>
          <a:lstStyle/>
          <a:p>
            <a:r>
              <a:rPr lang="el-GR" sz="1600" dirty="0"/>
              <a:t>Ορθή και πλήρης συμπλήρωση όλων των πεδίων σύμφωνα με τις σχετικές οδηγίες</a:t>
            </a:r>
          </a:p>
          <a:p>
            <a:endParaRPr lang="el-GR" sz="1600" dirty="0"/>
          </a:p>
          <a:p>
            <a:r>
              <a:rPr lang="el-GR" sz="1600" dirty="0"/>
              <a:t>Ιδιαίτερη προσοχή στα πεδία τα οποία δεν πρέπει να παραμένουν κενά: </a:t>
            </a:r>
          </a:p>
          <a:p>
            <a:pPr marL="742950" lvl="1" indent="-285750">
              <a:buFont typeface="Arial" panose="020B0604020202020204" pitchFamily="34" charset="0"/>
              <a:buChar char="•"/>
            </a:pPr>
            <a:r>
              <a:rPr lang="el-GR" sz="1600" b="1" dirty="0"/>
              <a:t>Παραδοτέα</a:t>
            </a:r>
            <a:r>
              <a:rPr lang="el-GR" sz="1600" dirty="0"/>
              <a:t> </a:t>
            </a:r>
          </a:p>
          <a:p>
            <a:pPr marL="742950" lvl="1" indent="-285750">
              <a:buFont typeface="Arial" panose="020B0604020202020204" pitchFamily="34" charset="0"/>
              <a:buChar char="•"/>
            </a:pPr>
            <a:r>
              <a:rPr lang="el-GR" sz="1600" b="1" dirty="0"/>
              <a:t>Επικοινωνιακή Περιγραφή Φυσικού Αντικειμένου Πράξης</a:t>
            </a:r>
            <a:r>
              <a:rPr lang="el-GR" sz="1600" dirty="0"/>
              <a:t> </a:t>
            </a:r>
          </a:p>
          <a:p>
            <a:pPr marL="742950" lvl="1" indent="-285750">
              <a:buFont typeface="Arial" panose="020B0604020202020204" pitchFamily="34" charset="0"/>
              <a:buChar char="•"/>
            </a:pPr>
            <a:r>
              <a:rPr lang="el-GR" sz="1600" b="1" dirty="0"/>
              <a:t>Δείκτες Εκροών Πράξης</a:t>
            </a:r>
          </a:p>
        </p:txBody>
      </p:sp>
      <p:sp>
        <p:nvSpPr>
          <p:cNvPr id="7" name="TextBox 6">
            <a:extLst>
              <a:ext uri="{FF2B5EF4-FFF2-40B4-BE49-F238E27FC236}">
                <a16:creationId xmlns:a16="http://schemas.microsoft.com/office/drawing/2014/main" id="{B5DEEBF9-6AE6-40CB-A6D5-3014358B96CA}"/>
              </a:ext>
            </a:extLst>
          </p:cNvPr>
          <p:cNvSpPr txBox="1"/>
          <p:nvPr/>
        </p:nvSpPr>
        <p:spPr>
          <a:xfrm>
            <a:off x="5991495" y="4770530"/>
            <a:ext cx="5005797" cy="871008"/>
          </a:xfrm>
          <a:prstGeom prst="rect">
            <a:avLst/>
          </a:prstGeom>
          <a:noFill/>
        </p:spPr>
        <p:txBody>
          <a:bodyPr wrap="square">
            <a:spAutoFit/>
          </a:bodyPr>
          <a:lstStyle/>
          <a:p>
            <a:pPr marR="67945" algn="just">
              <a:lnSpc>
                <a:spcPct val="107000"/>
              </a:lnSpc>
              <a:spcAft>
                <a:spcPts val="600"/>
              </a:spcAft>
            </a:pPr>
            <a:r>
              <a:rPr lang="el-GR" sz="1600" dirty="0">
                <a:solidFill>
                  <a:srgbClr val="000000"/>
                </a:solidFill>
                <a:effectLst/>
                <a:ea typeface="Times New Roman" panose="02020603050405020304" pitchFamily="18" charset="0"/>
                <a:cs typeface="Times New Roman" panose="02020603050405020304" pitchFamily="18" charset="0"/>
              </a:rPr>
              <a:t>Τα συνοδευτικά δικαιολογητικά/ έγγραφα, θα πρέπει να υποβάλλονται σε μορφή αρχείου τύπου </a:t>
            </a:r>
            <a:r>
              <a:rPr lang="el-GR" sz="1600" dirty="0" err="1">
                <a:solidFill>
                  <a:srgbClr val="000000"/>
                </a:solidFill>
                <a:effectLst/>
                <a:ea typeface="Times New Roman" panose="02020603050405020304" pitchFamily="18" charset="0"/>
                <a:cs typeface="Times New Roman" panose="02020603050405020304" pitchFamily="18" charset="0"/>
              </a:rPr>
              <a:t>pdf</a:t>
            </a:r>
            <a:r>
              <a:rPr lang="el-GR" sz="1600" dirty="0">
                <a:solidFill>
                  <a:srgbClr val="000000"/>
                </a:solidFill>
                <a:effectLst/>
                <a:ea typeface="Times New Roman" panose="02020603050405020304" pitchFamily="18" charset="0"/>
                <a:cs typeface="Times New Roman" panose="02020603050405020304" pitchFamily="18" charset="0"/>
              </a:rPr>
              <a:t> αρμοδίως υπογεγραμμένα, ως συνημμένα στο ΤΔΠ.  </a:t>
            </a:r>
            <a:endParaRPr lang="el-GR" sz="1600" dirty="0">
              <a:effectLst/>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45FDC1E-F7AE-41EE-8798-C0643D98485B}"/>
              </a:ext>
            </a:extLst>
          </p:cNvPr>
          <p:cNvSpPr txBox="1"/>
          <p:nvPr/>
        </p:nvSpPr>
        <p:spPr>
          <a:xfrm>
            <a:off x="457017" y="982390"/>
            <a:ext cx="4951006" cy="369332"/>
          </a:xfrm>
          <a:prstGeom prst="rect">
            <a:avLst/>
          </a:prstGeom>
          <a:solidFill>
            <a:srgbClr val="94EEFA"/>
          </a:solidFill>
        </p:spPr>
        <p:txBody>
          <a:bodyPr wrap="square">
            <a:spAutoFit/>
          </a:bodyPr>
          <a:lstStyle/>
          <a:p>
            <a:pPr algn="just"/>
            <a:r>
              <a:rPr lang="el-GR" sz="1800" b="1" dirty="0"/>
              <a:t>Πλήρης ωριμότητα έργου</a:t>
            </a:r>
          </a:p>
        </p:txBody>
      </p:sp>
      <p:sp>
        <p:nvSpPr>
          <p:cNvPr id="10" name="TextBox 9">
            <a:extLst>
              <a:ext uri="{FF2B5EF4-FFF2-40B4-BE49-F238E27FC236}">
                <a16:creationId xmlns:a16="http://schemas.microsoft.com/office/drawing/2014/main" id="{04EC7F09-E1A3-47CF-B9FF-B6D6426A6B5A}"/>
              </a:ext>
            </a:extLst>
          </p:cNvPr>
          <p:cNvSpPr txBox="1"/>
          <p:nvPr/>
        </p:nvSpPr>
        <p:spPr>
          <a:xfrm>
            <a:off x="5921829" y="982390"/>
            <a:ext cx="4951006" cy="369332"/>
          </a:xfrm>
          <a:prstGeom prst="rect">
            <a:avLst/>
          </a:prstGeom>
          <a:solidFill>
            <a:srgbClr val="94EEFA"/>
          </a:solidFill>
        </p:spPr>
        <p:txBody>
          <a:bodyPr wrap="square">
            <a:spAutoFit/>
          </a:bodyPr>
          <a:lstStyle/>
          <a:p>
            <a:r>
              <a:rPr lang="el-GR" b="1" dirty="0"/>
              <a:t>Συμπλήρωση Τεχνικού Δελτίου Πράξης (ΤΔΠ)</a:t>
            </a:r>
          </a:p>
        </p:txBody>
      </p:sp>
      <p:sp>
        <p:nvSpPr>
          <p:cNvPr id="11" name="TextBox 10">
            <a:extLst>
              <a:ext uri="{FF2B5EF4-FFF2-40B4-BE49-F238E27FC236}">
                <a16:creationId xmlns:a16="http://schemas.microsoft.com/office/drawing/2014/main" id="{FBD308D7-5BE7-43FC-B6B9-02E9A9FA0F34}"/>
              </a:ext>
            </a:extLst>
          </p:cNvPr>
          <p:cNvSpPr txBox="1"/>
          <p:nvPr/>
        </p:nvSpPr>
        <p:spPr>
          <a:xfrm>
            <a:off x="5991495" y="4260534"/>
            <a:ext cx="5110301" cy="369332"/>
          </a:xfrm>
          <a:prstGeom prst="rect">
            <a:avLst/>
          </a:prstGeom>
          <a:solidFill>
            <a:srgbClr val="94EEFA"/>
          </a:solidFill>
        </p:spPr>
        <p:txBody>
          <a:bodyPr wrap="square">
            <a:spAutoFit/>
          </a:bodyPr>
          <a:lstStyle/>
          <a:p>
            <a:pPr marL="0" lvl="1"/>
            <a:r>
              <a:rPr lang="el-GR" b="1" dirty="0">
                <a:solidFill>
                  <a:srgbClr val="000000"/>
                </a:solidFill>
                <a:ea typeface="Times New Roman" panose="02020603050405020304" pitchFamily="18" charset="0"/>
                <a:cs typeface="Times New Roman" panose="02020603050405020304" pitchFamily="18" charset="0"/>
              </a:rPr>
              <a:t>Γενική Επισήμανση:</a:t>
            </a:r>
            <a:endParaRPr lang="el-GR" dirty="0">
              <a:solidFill>
                <a:srgbClr val="000000"/>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8418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6" grpId="0"/>
      <p:bldP spid="7" grpId="0"/>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FD581-0E15-4879-8BF3-6DC65F6BD4B2}"/>
              </a:ext>
            </a:extLst>
          </p:cNvPr>
          <p:cNvSpPr txBox="1"/>
          <p:nvPr/>
        </p:nvSpPr>
        <p:spPr>
          <a:xfrm>
            <a:off x="376100" y="865570"/>
            <a:ext cx="11568250" cy="584775"/>
          </a:xfrm>
          <a:prstGeom prst="rect">
            <a:avLst/>
          </a:prstGeom>
          <a:noFill/>
        </p:spPr>
        <p:txBody>
          <a:bodyPr wrap="square">
            <a:spAutoFit/>
          </a:bodyPr>
          <a:lstStyle/>
          <a:p>
            <a:pPr algn="just"/>
            <a:endParaRPr lang="el-GR" sz="1600" dirty="0"/>
          </a:p>
          <a:p>
            <a:pPr algn="just"/>
            <a:endParaRPr lang="el-GR" sz="1600" dirty="0"/>
          </a:p>
        </p:txBody>
      </p:sp>
      <p:sp>
        <p:nvSpPr>
          <p:cNvPr id="8" name="TextBox 7">
            <a:extLst>
              <a:ext uri="{FF2B5EF4-FFF2-40B4-BE49-F238E27FC236}">
                <a16:creationId xmlns:a16="http://schemas.microsoft.com/office/drawing/2014/main" id="{0A4457EF-B043-4867-8109-9BF09FCC7C00}"/>
              </a:ext>
            </a:extLst>
          </p:cNvPr>
          <p:cNvSpPr txBox="1"/>
          <p:nvPr/>
        </p:nvSpPr>
        <p:spPr>
          <a:xfrm>
            <a:off x="439599" y="153807"/>
            <a:ext cx="10543633" cy="1200329"/>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3600" dirty="0"/>
              <a:t>Υποχρεώσεις Δικαιούχων – Πράξεις Υπηρεσιών Ύδατος</a:t>
            </a:r>
            <a:endParaRPr lang="el-GR" sz="3600" b="1" i="0" u="none" strike="noStrike" baseline="0" dirty="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F4B088F0-987D-4F71-9CF1-5D144CA9DF47}"/>
              </a:ext>
            </a:extLst>
          </p:cNvPr>
          <p:cNvSpPr txBox="1"/>
          <p:nvPr/>
        </p:nvSpPr>
        <p:spPr>
          <a:xfrm>
            <a:off x="333197" y="1980023"/>
            <a:ext cx="10915648" cy="2585323"/>
          </a:xfrm>
          <a:prstGeom prst="rect">
            <a:avLst/>
          </a:prstGeom>
          <a:noFill/>
        </p:spPr>
        <p:txBody>
          <a:bodyPr wrap="square">
            <a:spAutoFit/>
          </a:bodyPr>
          <a:lstStyle/>
          <a:p>
            <a:pPr algn="just"/>
            <a:endParaRPr lang="el-GR" dirty="0"/>
          </a:p>
          <a:p>
            <a:pPr algn="just"/>
            <a:r>
              <a:rPr lang="el-GR" dirty="0"/>
              <a:t>Υποβολή απόφασης διαχειριστικής επάρκειας της ΡΑΑΕΥ, εφόσον υπάρχει. </a:t>
            </a:r>
          </a:p>
          <a:p>
            <a:pPr algn="just"/>
            <a:endParaRPr lang="el-GR" dirty="0"/>
          </a:p>
          <a:p>
            <a:pPr algn="just"/>
            <a:r>
              <a:rPr lang="el-GR" dirty="0"/>
              <a:t>Εάν δεν υπάρχει, υποβάλλεται </a:t>
            </a:r>
            <a:r>
              <a:rPr lang="el-GR" b="1" dirty="0"/>
              <a:t>Υπεύθυνη Δήλωση </a:t>
            </a:r>
            <a:r>
              <a:rPr lang="el-GR" dirty="0"/>
              <a:t>με δέσμευση ότι: θα προσκομιστεί η απόφαση έως την προθεσμία που θα οριστεί στην Απόφαση Ένταξης (το αργότερο έως 31.12.2027), </a:t>
            </a:r>
            <a:r>
              <a:rPr lang="el-GR" b="1" dirty="0"/>
              <a:t>δεν αναλαμβάνεται νομική δέσμευση πριν από την έκδοση της απόφασης. </a:t>
            </a:r>
          </a:p>
          <a:p>
            <a:pPr algn="just"/>
            <a:endParaRPr lang="el-GR" dirty="0"/>
          </a:p>
          <a:p>
            <a:pPr algn="just"/>
            <a:r>
              <a:rPr lang="el-GR" dirty="0"/>
              <a:t>Όταν ο </a:t>
            </a:r>
            <a:r>
              <a:rPr lang="el-GR" dirty="0" err="1"/>
              <a:t>πάροχος</a:t>
            </a:r>
            <a:r>
              <a:rPr lang="el-GR" dirty="0"/>
              <a:t> συμμετέχει μόνο ως φορέας λειτουργίας και συντήρησης, οι ίδιες απαιτήσεις ισχύουν μέσω του δικαιούχου (στο πλαίσιο προγραμματικής σύμβασης).</a:t>
            </a:r>
          </a:p>
        </p:txBody>
      </p:sp>
      <p:sp>
        <p:nvSpPr>
          <p:cNvPr id="12" name="TextBox 11">
            <a:extLst>
              <a:ext uri="{FF2B5EF4-FFF2-40B4-BE49-F238E27FC236}">
                <a16:creationId xmlns:a16="http://schemas.microsoft.com/office/drawing/2014/main" id="{0EC31C84-84B0-4804-9449-B2BFC9DB163B}"/>
              </a:ext>
            </a:extLst>
          </p:cNvPr>
          <p:cNvSpPr txBox="1"/>
          <p:nvPr/>
        </p:nvSpPr>
        <p:spPr>
          <a:xfrm>
            <a:off x="439600" y="1699148"/>
            <a:ext cx="5131255" cy="369332"/>
          </a:xfrm>
          <a:prstGeom prst="rect">
            <a:avLst/>
          </a:prstGeom>
          <a:solidFill>
            <a:srgbClr val="94EEFA"/>
          </a:solidFill>
        </p:spPr>
        <p:txBody>
          <a:bodyPr wrap="square">
            <a:spAutoFit/>
          </a:bodyPr>
          <a:lstStyle/>
          <a:p>
            <a:pPr algn="just"/>
            <a:r>
              <a:rPr lang="el-GR" b="1" dirty="0"/>
              <a:t>Επιχειρησιακή επάρκεια </a:t>
            </a:r>
            <a:r>
              <a:rPr lang="el-GR" b="1" dirty="0" err="1"/>
              <a:t>παρόχου</a:t>
            </a:r>
            <a:r>
              <a:rPr lang="el-GR" b="1" dirty="0"/>
              <a:t> ύδατος (ΡΑΑΕΥ)</a:t>
            </a:r>
          </a:p>
        </p:txBody>
      </p:sp>
    </p:spTree>
    <p:extLst>
      <p:ext uri="{BB962C8B-B14F-4D97-AF65-F5344CB8AC3E}">
        <p14:creationId xmlns:p14="http://schemas.microsoft.com/office/powerpoint/2010/main" val="189383737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A4457EF-B043-4867-8109-9BF09FCC7C00}"/>
              </a:ext>
            </a:extLst>
          </p:cNvPr>
          <p:cNvSpPr txBox="1"/>
          <p:nvPr/>
        </p:nvSpPr>
        <p:spPr>
          <a:xfrm>
            <a:off x="439600" y="153807"/>
            <a:ext cx="6096000" cy="646331"/>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3600" b="1" i="0" u="none" strike="noStrike" baseline="0" dirty="0">
                <a:solidFill>
                  <a:srgbClr val="000000"/>
                </a:solidFill>
                <a:latin typeface="Calibri" panose="020F0502020204030204" pitchFamily="34" charset="0"/>
              </a:rPr>
              <a:t>Αξιολόγηση</a:t>
            </a:r>
          </a:p>
        </p:txBody>
      </p:sp>
      <p:sp>
        <p:nvSpPr>
          <p:cNvPr id="7" name="TextBox 6">
            <a:extLst>
              <a:ext uri="{FF2B5EF4-FFF2-40B4-BE49-F238E27FC236}">
                <a16:creationId xmlns:a16="http://schemas.microsoft.com/office/drawing/2014/main" id="{4AE8040E-555B-4FCA-BA89-28380E08DB68}"/>
              </a:ext>
            </a:extLst>
          </p:cNvPr>
          <p:cNvSpPr txBox="1"/>
          <p:nvPr/>
        </p:nvSpPr>
        <p:spPr>
          <a:xfrm>
            <a:off x="439599" y="1742320"/>
            <a:ext cx="10419989" cy="295786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nSpc>
                <a:spcPct val="150000"/>
              </a:lnSpc>
              <a:buFont typeface="Wingdings" panose="05000000000000000000" pitchFamily="2" charset="2"/>
              <a:buChar char="ü"/>
            </a:pPr>
            <a:r>
              <a:rPr lang="el-GR" i="1" dirty="0">
                <a:solidFill>
                  <a:srgbClr val="002060"/>
                </a:solidFill>
              </a:rPr>
              <a:t>η πληρότητα, σαφήνεια του περιεχομένου της πρότασης, </a:t>
            </a:r>
          </a:p>
          <a:p>
            <a:pPr marL="285750" indent="-285750">
              <a:lnSpc>
                <a:spcPct val="150000"/>
              </a:lnSpc>
              <a:buFont typeface="Wingdings" panose="05000000000000000000" pitchFamily="2" charset="2"/>
              <a:buChar char="ü"/>
            </a:pPr>
            <a:r>
              <a:rPr lang="el-GR" i="1" dirty="0">
                <a:solidFill>
                  <a:srgbClr val="002060"/>
                </a:solidFill>
              </a:rPr>
              <a:t>ενσωμάτωση οριζόντιων πολιτικών και τήρηση του θεσμικού πλαισίου,</a:t>
            </a:r>
          </a:p>
          <a:p>
            <a:pPr marL="285750" indent="-285750">
              <a:lnSpc>
                <a:spcPct val="150000"/>
              </a:lnSpc>
              <a:buFont typeface="Wingdings" panose="05000000000000000000" pitchFamily="2" charset="2"/>
              <a:buChar char="ü"/>
            </a:pPr>
            <a:r>
              <a:rPr lang="el-GR" i="1" dirty="0">
                <a:solidFill>
                  <a:srgbClr val="002060"/>
                </a:solidFill>
              </a:rPr>
              <a:t>σκοπιμότητα του έργου,</a:t>
            </a:r>
          </a:p>
          <a:p>
            <a:pPr marL="285750" indent="-285750">
              <a:lnSpc>
                <a:spcPct val="150000"/>
              </a:lnSpc>
              <a:buFont typeface="Wingdings" panose="05000000000000000000" pitchFamily="2" charset="2"/>
              <a:buChar char="ü"/>
            </a:pPr>
            <a:r>
              <a:rPr lang="el-GR" i="1" dirty="0">
                <a:solidFill>
                  <a:srgbClr val="002060"/>
                </a:solidFill>
              </a:rPr>
              <a:t>ωριμότητα του έργου,</a:t>
            </a:r>
          </a:p>
          <a:p>
            <a:pPr marL="285750" indent="-285750">
              <a:lnSpc>
                <a:spcPct val="150000"/>
              </a:lnSpc>
              <a:buFont typeface="Wingdings" panose="05000000000000000000" pitchFamily="2" charset="2"/>
              <a:buChar char="ü"/>
            </a:pPr>
            <a:r>
              <a:rPr lang="el-GR" i="1" dirty="0">
                <a:solidFill>
                  <a:srgbClr val="002060"/>
                </a:solidFill>
              </a:rPr>
              <a:t>επιχειρησιακή ικανότητα του δικαιούχου,</a:t>
            </a:r>
          </a:p>
          <a:p>
            <a:pPr marL="285750" indent="-285750">
              <a:lnSpc>
                <a:spcPct val="150000"/>
              </a:lnSpc>
              <a:buFont typeface="Wingdings" panose="05000000000000000000" pitchFamily="2" charset="2"/>
              <a:buChar char="ü"/>
            </a:pPr>
            <a:r>
              <a:rPr lang="el-GR" i="1" dirty="0">
                <a:solidFill>
                  <a:srgbClr val="002060"/>
                </a:solidFill>
              </a:rPr>
              <a:t>αποτροπή κάθε είδους διάκρισης,</a:t>
            </a:r>
          </a:p>
          <a:p>
            <a:pPr marL="285750" indent="-285750">
              <a:lnSpc>
                <a:spcPct val="150000"/>
              </a:lnSpc>
              <a:buFont typeface="Wingdings" panose="05000000000000000000" pitchFamily="2" charset="2"/>
              <a:buChar char="ü"/>
            </a:pPr>
            <a:r>
              <a:rPr lang="el-GR" i="1" dirty="0">
                <a:solidFill>
                  <a:srgbClr val="002060"/>
                </a:solidFill>
              </a:rPr>
              <a:t>προσβασιμότητα των ατόμων με αναπηρία.</a:t>
            </a:r>
            <a:endParaRPr lang="el-GR" b="1" dirty="0">
              <a:solidFill>
                <a:srgbClr val="002060"/>
              </a:solidFill>
            </a:endParaRPr>
          </a:p>
        </p:txBody>
      </p:sp>
      <p:sp>
        <p:nvSpPr>
          <p:cNvPr id="11" name="TextBox 10">
            <a:extLst>
              <a:ext uri="{FF2B5EF4-FFF2-40B4-BE49-F238E27FC236}">
                <a16:creationId xmlns:a16="http://schemas.microsoft.com/office/drawing/2014/main" id="{0DE3EC3A-F2D6-4C43-9055-9333187D7DFD}"/>
              </a:ext>
            </a:extLst>
          </p:cNvPr>
          <p:cNvSpPr txBox="1"/>
          <p:nvPr/>
        </p:nvSpPr>
        <p:spPr>
          <a:xfrm>
            <a:off x="376100" y="1000193"/>
            <a:ext cx="11663501" cy="338554"/>
          </a:xfrm>
          <a:prstGeom prst="rect">
            <a:avLst/>
          </a:prstGeom>
          <a:noFill/>
        </p:spPr>
        <p:txBody>
          <a:bodyPr wrap="square">
            <a:spAutoFit/>
          </a:bodyPr>
          <a:lstStyle/>
          <a:p>
            <a:pPr algn="just"/>
            <a:r>
              <a:rPr lang="el-GR" sz="1600" dirty="0"/>
              <a:t>Οι προτάσεις αξιολογούνται από την Υπηρεσία Διαχείρισης- </a:t>
            </a:r>
            <a:r>
              <a:rPr lang="en-US" sz="1600" dirty="0"/>
              <a:t>ΓΕΝΙΚΗ ΔΙΕΥΘΥΝΣΗ ΑΝΑΠΤΥΞΙΑΚΟΥ ΠΡΟΓΡΑΜΜΑΤΙΣΜΟΥ</a:t>
            </a:r>
            <a:r>
              <a:rPr lang="el-GR" sz="1600" dirty="0"/>
              <a:t> (ΔΙΑΠ)</a:t>
            </a:r>
          </a:p>
        </p:txBody>
      </p:sp>
      <p:sp>
        <p:nvSpPr>
          <p:cNvPr id="13" name="TextBox 12">
            <a:extLst>
              <a:ext uri="{FF2B5EF4-FFF2-40B4-BE49-F238E27FC236}">
                <a16:creationId xmlns:a16="http://schemas.microsoft.com/office/drawing/2014/main" id="{7F6BA59B-B2A0-4305-B8AB-7AB5C4735D4E}"/>
              </a:ext>
            </a:extLst>
          </p:cNvPr>
          <p:cNvSpPr txBox="1"/>
          <p:nvPr/>
        </p:nvSpPr>
        <p:spPr>
          <a:xfrm>
            <a:off x="439600" y="1372988"/>
            <a:ext cx="3835401" cy="369332"/>
          </a:xfrm>
          <a:prstGeom prst="rect">
            <a:avLst/>
          </a:prstGeom>
          <a:solidFill>
            <a:srgbClr val="09B3CC"/>
          </a:solidFill>
        </p:spPr>
        <p:txBody>
          <a:bodyPr wrap="square">
            <a:spAutoFit/>
          </a:bodyPr>
          <a:lstStyle/>
          <a:p>
            <a:pPr algn="just"/>
            <a:r>
              <a:rPr lang="el-GR" dirty="0"/>
              <a:t>Ομάδες Κριτηρίων Αξιολόγησης:</a:t>
            </a:r>
          </a:p>
        </p:txBody>
      </p:sp>
    </p:spTree>
    <p:extLst>
      <p:ext uri="{BB962C8B-B14F-4D97-AF65-F5344CB8AC3E}">
        <p14:creationId xmlns:p14="http://schemas.microsoft.com/office/powerpoint/2010/main" val="1296996804"/>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FD581-0E15-4879-8BF3-6DC65F6BD4B2}"/>
              </a:ext>
            </a:extLst>
          </p:cNvPr>
          <p:cNvSpPr txBox="1"/>
          <p:nvPr/>
        </p:nvSpPr>
        <p:spPr>
          <a:xfrm>
            <a:off x="660943" y="1114376"/>
            <a:ext cx="10550798" cy="369332"/>
          </a:xfrm>
          <a:prstGeom prst="rect">
            <a:avLst/>
          </a:prstGeom>
          <a:noFill/>
        </p:spPr>
        <p:txBody>
          <a:bodyPr wrap="square">
            <a:spAutoFit/>
          </a:bodyPr>
          <a:lstStyle/>
          <a:p>
            <a:r>
              <a:rPr lang="el-GR" dirty="0"/>
              <a:t>Η απόφαση ένταξης των έργων περιλαμβάνει, κατ’ ελάχιστον:</a:t>
            </a:r>
          </a:p>
        </p:txBody>
      </p:sp>
      <p:sp>
        <p:nvSpPr>
          <p:cNvPr id="8" name="TextBox 7">
            <a:extLst>
              <a:ext uri="{FF2B5EF4-FFF2-40B4-BE49-F238E27FC236}">
                <a16:creationId xmlns:a16="http://schemas.microsoft.com/office/drawing/2014/main" id="{0A4457EF-B043-4867-8109-9BF09FCC7C00}"/>
              </a:ext>
            </a:extLst>
          </p:cNvPr>
          <p:cNvSpPr txBox="1"/>
          <p:nvPr/>
        </p:nvSpPr>
        <p:spPr>
          <a:xfrm>
            <a:off x="820601" y="253978"/>
            <a:ext cx="6096000" cy="646331"/>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3600" b="1" i="0" u="none" strike="noStrike" baseline="0" dirty="0">
                <a:solidFill>
                  <a:srgbClr val="000000"/>
                </a:solidFill>
                <a:latin typeface="Calibri" panose="020F0502020204030204" pitchFamily="34" charset="0"/>
              </a:rPr>
              <a:t>Απόφαση Ένταξης</a:t>
            </a:r>
          </a:p>
        </p:txBody>
      </p:sp>
      <p:sp>
        <p:nvSpPr>
          <p:cNvPr id="9" name="TextBox 8">
            <a:extLst>
              <a:ext uri="{FF2B5EF4-FFF2-40B4-BE49-F238E27FC236}">
                <a16:creationId xmlns:a16="http://schemas.microsoft.com/office/drawing/2014/main" id="{9F04295B-7220-4FA6-9FD5-C466069FCA96}"/>
              </a:ext>
            </a:extLst>
          </p:cNvPr>
          <p:cNvSpPr txBox="1"/>
          <p:nvPr/>
        </p:nvSpPr>
        <p:spPr>
          <a:xfrm>
            <a:off x="741315" y="1697776"/>
            <a:ext cx="11197228" cy="317009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buFont typeface="Wingdings" panose="05000000000000000000" pitchFamily="2" charset="2"/>
              <a:buChar char="ü"/>
            </a:pPr>
            <a:r>
              <a:rPr lang="el-GR" sz="2000" i="1" dirty="0">
                <a:solidFill>
                  <a:srgbClr val="002060"/>
                </a:solidFill>
              </a:rPr>
              <a:t>τον τίτλο,</a:t>
            </a:r>
          </a:p>
          <a:p>
            <a:pPr marL="285750" indent="-285750">
              <a:buFont typeface="Wingdings" panose="05000000000000000000" pitchFamily="2" charset="2"/>
              <a:buChar char="ü"/>
            </a:pPr>
            <a:r>
              <a:rPr lang="el-GR" sz="2000" i="1" dirty="0">
                <a:solidFill>
                  <a:srgbClr val="002060"/>
                </a:solidFill>
              </a:rPr>
              <a:t>τον προϋπολογισμό,</a:t>
            </a:r>
          </a:p>
          <a:p>
            <a:pPr marL="285750" indent="-285750">
              <a:buFont typeface="Wingdings" panose="05000000000000000000" pitchFamily="2" charset="2"/>
              <a:buChar char="ü"/>
            </a:pPr>
            <a:r>
              <a:rPr lang="el-GR" sz="2000" i="1" dirty="0">
                <a:solidFill>
                  <a:srgbClr val="002060"/>
                </a:solidFill>
              </a:rPr>
              <a:t>το χρηματοδοτικό σχήμα,</a:t>
            </a:r>
          </a:p>
          <a:p>
            <a:pPr marL="285750" indent="-285750">
              <a:buFont typeface="Wingdings" panose="05000000000000000000" pitchFamily="2" charset="2"/>
              <a:buChar char="ü"/>
            </a:pPr>
            <a:r>
              <a:rPr lang="el-GR" sz="2000" i="1" dirty="0">
                <a:solidFill>
                  <a:srgbClr val="002060"/>
                </a:solidFill>
              </a:rPr>
              <a:t>τον δικαιούχο και το χρονοδιάγραμμα υλοποίησης του έργου,</a:t>
            </a:r>
          </a:p>
          <a:p>
            <a:pPr marL="285750" indent="-285750">
              <a:buFont typeface="Wingdings" panose="05000000000000000000" pitchFamily="2" charset="2"/>
              <a:buChar char="ü"/>
            </a:pPr>
            <a:r>
              <a:rPr lang="el-GR" sz="2000" i="1" dirty="0">
                <a:solidFill>
                  <a:srgbClr val="002060"/>
                </a:solidFill>
              </a:rPr>
              <a:t>συνοπτική περιγραφή του φυσικού αντικειμένου του,</a:t>
            </a:r>
          </a:p>
          <a:p>
            <a:pPr marL="285750" indent="-285750">
              <a:buFont typeface="Wingdings" panose="05000000000000000000" pitchFamily="2" charset="2"/>
              <a:buChar char="ü"/>
            </a:pPr>
            <a:r>
              <a:rPr lang="el-GR" sz="2000" i="1" dirty="0">
                <a:solidFill>
                  <a:srgbClr val="002060"/>
                </a:solidFill>
              </a:rPr>
              <a:t>των παραδοτέων,</a:t>
            </a:r>
          </a:p>
          <a:p>
            <a:pPr marL="285750" indent="-285750">
              <a:buFont typeface="Wingdings" panose="05000000000000000000" pitchFamily="2" charset="2"/>
              <a:buChar char="ü"/>
            </a:pPr>
            <a:r>
              <a:rPr lang="el-GR" sz="2000" i="1" dirty="0">
                <a:solidFill>
                  <a:srgbClr val="002060"/>
                </a:solidFill>
              </a:rPr>
              <a:t>τις υποχρεώσεις του δικαιούχου και άλλους ειδικούς όρους, όταν απαιτείται,</a:t>
            </a:r>
          </a:p>
          <a:p>
            <a:pPr marL="285750" indent="-285750">
              <a:buFont typeface="Wingdings" panose="05000000000000000000" pitchFamily="2" charset="2"/>
              <a:buChar char="ü"/>
            </a:pPr>
            <a:r>
              <a:rPr lang="el-GR" sz="2000" i="1" dirty="0">
                <a:solidFill>
                  <a:srgbClr val="002060"/>
                </a:solidFill>
              </a:rPr>
              <a:t>τα στοιχεία ταξινόμησης και κατηγοριοποίησης που περιλαμβάνονται στο άρθρο 24 του ν. 5140/2024,</a:t>
            </a:r>
          </a:p>
          <a:p>
            <a:pPr marL="285750" indent="-285750">
              <a:buFont typeface="Wingdings" panose="05000000000000000000" pitchFamily="2" charset="2"/>
              <a:buChar char="ü"/>
            </a:pPr>
            <a:r>
              <a:rPr lang="el-GR" sz="2000" i="1" dirty="0">
                <a:solidFill>
                  <a:srgbClr val="002060"/>
                </a:solidFill>
              </a:rPr>
              <a:t>ο χαρακτηρισμός του έργου ως στρατηγικής σημασίας ή εμβληματικού,</a:t>
            </a:r>
          </a:p>
          <a:p>
            <a:pPr marL="285750" indent="-285750">
              <a:buFont typeface="Wingdings" panose="05000000000000000000" pitchFamily="2" charset="2"/>
              <a:buChar char="ü"/>
            </a:pPr>
            <a:r>
              <a:rPr lang="el-GR" sz="2000" i="1" dirty="0">
                <a:solidFill>
                  <a:srgbClr val="002060"/>
                </a:solidFill>
              </a:rPr>
              <a:t>οι δαπάνες για τη συντήρηση του έργου.</a:t>
            </a:r>
            <a:endParaRPr lang="el-GR" sz="2000" b="1" dirty="0">
              <a:solidFill>
                <a:srgbClr val="002060"/>
              </a:solidFill>
            </a:endParaRPr>
          </a:p>
        </p:txBody>
      </p:sp>
    </p:spTree>
    <p:extLst>
      <p:ext uri="{BB962C8B-B14F-4D97-AF65-F5344CB8AC3E}">
        <p14:creationId xmlns:p14="http://schemas.microsoft.com/office/powerpoint/2010/main" val="940381421"/>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FD581-0E15-4879-8BF3-6DC65F6BD4B2}"/>
              </a:ext>
            </a:extLst>
          </p:cNvPr>
          <p:cNvSpPr txBox="1"/>
          <p:nvPr/>
        </p:nvSpPr>
        <p:spPr>
          <a:xfrm>
            <a:off x="660943" y="996774"/>
            <a:ext cx="10550798" cy="3139321"/>
          </a:xfrm>
          <a:prstGeom prst="rect">
            <a:avLst/>
          </a:prstGeom>
          <a:noFill/>
        </p:spPr>
        <p:txBody>
          <a:bodyPr wrap="square">
            <a:spAutoFit/>
          </a:bodyPr>
          <a:lstStyle/>
          <a:p>
            <a:pPr algn="just"/>
            <a:r>
              <a:rPr lang="el-GR" dirty="0"/>
              <a:t>Η απόφαση ένταξης έργου δύναται να τροποποιείται εφόσον </a:t>
            </a:r>
            <a:r>
              <a:rPr lang="el-GR" b="1" dirty="0"/>
              <a:t>δεν επέρχονται ουσιώδεις μεταβολές </a:t>
            </a:r>
          </a:p>
          <a:p>
            <a:pPr marL="1200150" lvl="2" indent="-285750" algn="just">
              <a:buFont typeface="Wingdings" panose="05000000000000000000" pitchFamily="2" charset="2"/>
              <a:buChar char="ü"/>
            </a:pPr>
            <a:r>
              <a:rPr lang="el-GR" dirty="0"/>
              <a:t>στο φυσικό αντικείμενο, </a:t>
            </a:r>
          </a:p>
          <a:p>
            <a:pPr marL="1200150" lvl="2" indent="-285750" algn="just">
              <a:buFont typeface="Wingdings" panose="05000000000000000000" pitchFamily="2" charset="2"/>
              <a:buChar char="ü"/>
            </a:pPr>
            <a:r>
              <a:rPr lang="el-GR" dirty="0"/>
              <a:t>στα παραδοτέα και </a:t>
            </a:r>
          </a:p>
          <a:p>
            <a:pPr marL="1200150" lvl="2" indent="-285750" algn="just">
              <a:buFont typeface="Wingdings" panose="05000000000000000000" pitchFamily="2" charset="2"/>
              <a:buChar char="ü"/>
            </a:pPr>
            <a:r>
              <a:rPr lang="el-GR" dirty="0"/>
              <a:t>στους στόχους της πράξης, </a:t>
            </a:r>
          </a:p>
          <a:p>
            <a:pPr algn="just"/>
            <a:endParaRPr lang="el-GR" dirty="0"/>
          </a:p>
          <a:p>
            <a:pPr algn="just"/>
            <a:r>
              <a:rPr lang="el-GR" dirty="0"/>
              <a:t>οι οποίες ακυρώνουν ή διαφοροποιούν το λειτουργικό αποτέλεσμα και τον ολοκληρωμένο χαρακτήρα του έργου.  Η ανάγκη τροποποίησης του έργου μπορεί να προκύψει είτε από τον Δικαιούχο είτε από την ΥΔ και στην περίπτωση που διαπιστώνονται αλλαγές στα στοιχεία του έργου, όπως αυτά αποτυπώνονται στην απόφαση ένταξης. Θα πρέπει να τεκμηριώνονται επαρκώς οι λόγοι τροποποίησης των στοιχείων του έργου. </a:t>
            </a:r>
          </a:p>
          <a:p>
            <a:pPr algn="just"/>
            <a:endParaRPr lang="el-GR" dirty="0"/>
          </a:p>
          <a:p>
            <a:pPr algn="just"/>
            <a:r>
              <a:rPr lang="el-GR" dirty="0"/>
              <a:t>Η ανάγκη για την τροποποίηση του έργου μπορεί να τεκμηριώνεται κυρίως:</a:t>
            </a:r>
          </a:p>
        </p:txBody>
      </p:sp>
      <p:sp>
        <p:nvSpPr>
          <p:cNvPr id="8" name="TextBox 7">
            <a:extLst>
              <a:ext uri="{FF2B5EF4-FFF2-40B4-BE49-F238E27FC236}">
                <a16:creationId xmlns:a16="http://schemas.microsoft.com/office/drawing/2014/main" id="{0A4457EF-B043-4867-8109-9BF09FCC7C00}"/>
              </a:ext>
            </a:extLst>
          </p:cNvPr>
          <p:cNvSpPr txBox="1"/>
          <p:nvPr/>
        </p:nvSpPr>
        <p:spPr>
          <a:xfrm>
            <a:off x="820600" y="253978"/>
            <a:ext cx="8541113" cy="646331"/>
          </a:xfrm>
          <a:prstGeom prst="rect">
            <a:avLst/>
          </a:prstGeom>
          <a:solidFill>
            <a:schemeClr val="accent4"/>
          </a:solidFill>
        </p:spPr>
        <p:txBody>
          <a:bodyPr wrap="square">
            <a:spAutoFit/>
          </a:bodyPr>
          <a:lstStyle>
            <a:defPPr>
              <a:defRPr lang="el-GR"/>
            </a:defPPr>
            <a:lvl1pPr>
              <a:defRPr b="1" i="0" u="none" strike="noStrike" baseline="0">
                <a:solidFill>
                  <a:srgbClr val="000000"/>
                </a:solidFill>
                <a:latin typeface="Calibri" panose="020F0502020204030204" pitchFamily="34" charset="0"/>
              </a:defRPr>
            </a:lvl1pPr>
          </a:lstStyle>
          <a:p>
            <a:r>
              <a:rPr lang="el-GR" sz="3600" b="1" i="0" u="none" strike="noStrike" baseline="0" dirty="0">
                <a:solidFill>
                  <a:srgbClr val="000000"/>
                </a:solidFill>
                <a:latin typeface="Calibri" panose="020F0502020204030204" pitchFamily="34" charset="0"/>
              </a:rPr>
              <a:t>Τροποποίηση Απόφασης Ένταξης</a:t>
            </a:r>
          </a:p>
        </p:txBody>
      </p:sp>
      <p:sp>
        <p:nvSpPr>
          <p:cNvPr id="9" name="TextBox 8">
            <a:extLst>
              <a:ext uri="{FF2B5EF4-FFF2-40B4-BE49-F238E27FC236}">
                <a16:creationId xmlns:a16="http://schemas.microsoft.com/office/drawing/2014/main" id="{9F04295B-7220-4FA6-9FD5-C466069FCA96}"/>
              </a:ext>
            </a:extLst>
          </p:cNvPr>
          <p:cNvSpPr txBox="1"/>
          <p:nvPr/>
        </p:nvSpPr>
        <p:spPr>
          <a:xfrm>
            <a:off x="497386" y="4087127"/>
            <a:ext cx="11197228" cy="212686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457200" indent="-457200">
              <a:lnSpc>
                <a:spcPct val="150000"/>
              </a:lnSpc>
              <a:buFont typeface="+mj-lt"/>
              <a:buAutoNum type="arabicPeriod"/>
            </a:pPr>
            <a:r>
              <a:rPr lang="el-GR" i="1" dirty="0">
                <a:solidFill>
                  <a:srgbClr val="002060"/>
                </a:solidFill>
              </a:rPr>
              <a:t>κατά την υλοποίηση του έργου, εφόσον διαπιστώνεται ότι η μεταβολή επιμέρους στοιχείων του δύναται να διευκολύνει την ολοκλήρωσή του και την επίτευξη των αποτελεσμάτων και στόχων του,</a:t>
            </a:r>
          </a:p>
          <a:p>
            <a:pPr marL="457200" indent="-457200">
              <a:lnSpc>
                <a:spcPct val="150000"/>
              </a:lnSpc>
              <a:buFont typeface="+mj-lt"/>
              <a:buAutoNum type="arabicPeriod"/>
            </a:pPr>
            <a:r>
              <a:rPr lang="el-GR" i="1" dirty="0">
                <a:solidFill>
                  <a:srgbClr val="002060"/>
                </a:solidFill>
              </a:rPr>
              <a:t>από εξωγενείς παράγοντες, όπως, ενδεικτικά, νομοθετικές ρυθμίσεις, οι οποίες επιφέρουν μεταβολές στη νομική προσωπικότητα του δικαιούχου του έργου ή/και στον προϋπολογισμό του,</a:t>
            </a:r>
          </a:p>
          <a:p>
            <a:pPr marL="457200" indent="-457200">
              <a:lnSpc>
                <a:spcPct val="150000"/>
              </a:lnSpc>
              <a:buFont typeface="+mj-lt"/>
              <a:buAutoNum type="arabicPeriod"/>
            </a:pPr>
            <a:r>
              <a:rPr lang="el-GR" i="1" dirty="0">
                <a:solidFill>
                  <a:srgbClr val="002060"/>
                </a:solidFill>
              </a:rPr>
              <a:t>από την ανάγκη τακτοποίησης των στοιχείων του έργου στο επίπεδο της πραγματικής υλοποίησής του.</a:t>
            </a:r>
            <a:endParaRPr lang="el-GR" b="1" dirty="0">
              <a:solidFill>
                <a:srgbClr val="002060"/>
              </a:solidFill>
            </a:endParaRPr>
          </a:p>
        </p:txBody>
      </p:sp>
    </p:spTree>
    <p:extLst>
      <p:ext uri="{BB962C8B-B14F-4D97-AF65-F5344CB8AC3E}">
        <p14:creationId xmlns:p14="http://schemas.microsoft.com/office/powerpoint/2010/main" val="229574274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2152</TotalTime>
  <Words>1907</Words>
  <Application>Microsoft Office PowerPoint</Application>
  <PresentationFormat>Ευρεία οθόνη</PresentationFormat>
  <Paragraphs>145</Paragraphs>
  <Slides>19</Slides>
  <Notes>1</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19</vt:i4>
      </vt:variant>
    </vt:vector>
  </HeadingPairs>
  <TitlesOfParts>
    <vt:vector size="28" baseType="lpstr">
      <vt:lpstr>Abadi</vt:lpstr>
      <vt:lpstr>Arial</vt:lpstr>
      <vt:lpstr>Calibri</vt:lpstr>
      <vt:lpstr>Calibri Light</vt:lpstr>
      <vt:lpstr>Tahoma</vt:lpstr>
      <vt:lpstr>Times New Roman</vt:lpstr>
      <vt:lpstr>Wingdings</vt:lpstr>
      <vt:lpstr>Θέμα του Office</vt:lpstr>
      <vt:lpstr>Document</vt:lpstr>
      <vt:lpstr>Παρουσίαση του PowerPoint</vt:lpstr>
      <vt:lpstr>ΠΠΑ Περιφέρειας Κρήτης 2026-2030 </vt:lpstr>
      <vt:lpstr>ΠΠΑ Κρήτης 2026-2030 Το ολοκληρωμένο αναπτυξιακό πλαίσιο του ΠΠΑ Κρήτης 2026-2030 διαρθρώνεται στους ακόλουθους 6+1 Αναπτυξιακούς Στόχους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Παρακολούθηση</vt:lpstr>
      <vt:lpstr>Παρουσίαση του PowerPoint</vt:lpstr>
      <vt:lpstr>Παρουσίαση του PowerPoint</vt:lpstr>
      <vt:lpstr>Παρουσίαση του PowerPoint</vt:lpstr>
      <vt:lpstr>Παρουσίαση του PowerPoint</vt:lpstr>
      <vt:lpstr>Έλεγχος έργων ΕΠΑ</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georgoudi</dc:creator>
  <cp:lastModifiedBy>Χρυσούλα Δασκαλάκη</cp:lastModifiedBy>
  <cp:revision>60</cp:revision>
  <dcterms:created xsi:type="dcterms:W3CDTF">2026-03-02T08:22:19Z</dcterms:created>
  <dcterms:modified xsi:type="dcterms:W3CDTF">2026-09-03T11:15:47Z</dcterms:modified>
</cp:coreProperties>
</file>